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753600" cy="7315200"/>
  <p:notesSz cx="6858000" cy="9144000"/>
  <p:embeddedFontLst>
    <p:embeddedFont>
      <p:font typeface="Arimo" panose="020B060402020202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Cardo" panose="02020600000000000000" pitchFamily="18" charset="-79"/>
      <p:regular r:id="rId50"/>
      <p:bold r:id="rId51"/>
      <p:italic r:id="rId52"/>
    </p:embeddedFont>
    <p:embeddedFont>
      <p:font typeface="Montserrat" pitchFamily="2" charset="77"/>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5"/>
  </p:normalViewPr>
  <p:slideViewPr>
    <p:cSldViewPr snapToGrid="0">
      <p:cViewPr varScale="1">
        <p:scale>
          <a:sx n="104" d="100"/>
          <a:sy n="104" d="100"/>
        </p:scale>
        <p:origin x="168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29" name="Google Shape;22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638"/>
        </a:solidFill>
        <a:effectLst/>
      </p:bgPr>
    </p:bg>
    <p:spTree>
      <p:nvGrpSpPr>
        <p:cNvPr id="1" name="Shape 87"/>
        <p:cNvGrpSpPr/>
        <p:nvPr/>
      </p:nvGrpSpPr>
      <p:grpSpPr>
        <a:xfrm>
          <a:off x="0" y="0"/>
          <a:ext cx="0" cy="0"/>
          <a:chOff x="0" y="0"/>
          <a:chExt cx="0" cy="0"/>
        </a:xfrm>
      </p:grpSpPr>
      <p:sp>
        <p:nvSpPr>
          <p:cNvPr id="88" name="Google Shape;88;p13"/>
          <p:cNvSpPr txBox="1"/>
          <p:nvPr/>
        </p:nvSpPr>
        <p:spPr>
          <a:xfrm>
            <a:off x="606062" y="2868922"/>
            <a:ext cx="8541476" cy="1577355"/>
          </a:xfrm>
          <a:prstGeom prst="rect">
            <a:avLst/>
          </a:prstGeom>
          <a:noFill/>
          <a:ln>
            <a:noFill/>
          </a:ln>
        </p:spPr>
        <p:txBody>
          <a:bodyPr spcFirstLastPara="1" wrap="square" lIns="0" tIns="0" rIns="0" bIns="0" anchor="t" anchorCtr="0">
            <a:noAutofit/>
          </a:bodyPr>
          <a:lstStyle/>
          <a:p>
            <a:pPr marL="0" marR="0" lvl="0" indent="0" algn="ctr" rtl="0">
              <a:lnSpc>
                <a:spcPct val="116971"/>
              </a:lnSpc>
              <a:spcBef>
                <a:spcPts val="0"/>
              </a:spcBef>
              <a:spcAft>
                <a:spcPts val="0"/>
              </a:spcAft>
              <a:buNone/>
            </a:pPr>
            <a:r>
              <a:rPr lang="en-US" sz="3500" b="0" i="0" u="none" strike="noStrike" cap="none">
                <a:solidFill>
                  <a:srgbClr val="94DDCC"/>
                </a:solidFill>
                <a:latin typeface="Montserrat"/>
                <a:ea typeface="Montserrat"/>
                <a:cs typeface="Montserrat"/>
                <a:sym typeface="Montserrat"/>
              </a:rPr>
              <a:t>IWCA Webinar:</a:t>
            </a:r>
            <a:endParaRPr/>
          </a:p>
          <a:p>
            <a:pPr marL="0" marR="0" lvl="0" indent="0" algn="ctr" rtl="0">
              <a:lnSpc>
                <a:spcPct val="116971"/>
              </a:lnSpc>
              <a:spcBef>
                <a:spcPts val="0"/>
              </a:spcBef>
              <a:spcAft>
                <a:spcPts val="0"/>
              </a:spcAft>
              <a:buNone/>
            </a:pPr>
            <a:r>
              <a:rPr lang="en-US" sz="3500" b="0" i="0" u="none" strike="noStrike" cap="none">
                <a:solidFill>
                  <a:srgbClr val="94DDCC"/>
                </a:solidFill>
                <a:latin typeface="Montserrat"/>
                <a:ea typeface="Montserrat"/>
                <a:cs typeface="Montserrat"/>
                <a:sym typeface="Montserrat"/>
              </a:rPr>
              <a:t>Needs of Certain Populations</a:t>
            </a:r>
            <a:endParaRPr/>
          </a:p>
          <a:p>
            <a:pPr marL="0" marR="0" lvl="0" indent="0" algn="ctr" rtl="0">
              <a:lnSpc>
                <a:spcPct val="116971"/>
              </a:lnSpc>
              <a:spcBef>
                <a:spcPts val="0"/>
              </a:spcBef>
              <a:spcAft>
                <a:spcPts val="0"/>
              </a:spcAft>
              <a:buNone/>
            </a:pPr>
            <a:r>
              <a:rPr lang="en-US" sz="3500" b="0" i="0" u="none" strike="noStrike" cap="none">
                <a:solidFill>
                  <a:srgbClr val="94DDCC"/>
                </a:solidFill>
                <a:latin typeface="Montserrat"/>
                <a:ea typeface="Montserrat"/>
                <a:cs typeface="Montserrat"/>
                <a:sym typeface="Montserrat"/>
              </a:rPr>
              <a:t>ELL Writers</a:t>
            </a:r>
            <a:endParaRPr sz="3500" b="0" i="0" u="none" strike="noStrike" cap="none">
              <a:solidFill>
                <a:srgbClr val="94DDCC"/>
              </a:solidFill>
              <a:latin typeface="Montserrat"/>
              <a:ea typeface="Montserrat"/>
              <a:cs typeface="Montserrat"/>
              <a:sym typeface="Montserrat"/>
            </a:endParaRPr>
          </a:p>
        </p:txBody>
      </p:sp>
      <p:sp>
        <p:nvSpPr>
          <p:cNvPr id="89" name="Google Shape;89;p13"/>
          <p:cNvSpPr txBox="1"/>
          <p:nvPr/>
        </p:nvSpPr>
        <p:spPr>
          <a:xfrm>
            <a:off x="337023" y="5943600"/>
            <a:ext cx="8143875" cy="1146083"/>
          </a:xfrm>
          <a:prstGeom prst="rect">
            <a:avLst/>
          </a:prstGeom>
          <a:noFill/>
          <a:ln>
            <a:noFill/>
          </a:ln>
        </p:spPr>
        <p:txBody>
          <a:bodyPr spcFirstLastPara="1" wrap="square" lIns="0" tIns="0" rIns="0" bIns="0" anchor="t" anchorCtr="0">
            <a:noAutofit/>
          </a:bodyPr>
          <a:lstStyle/>
          <a:p>
            <a:pPr marL="0" marR="0" lvl="0" indent="0" algn="l" rtl="0">
              <a:lnSpc>
                <a:spcPct val="140024"/>
              </a:lnSpc>
              <a:spcBef>
                <a:spcPts val="0"/>
              </a:spcBef>
              <a:spcAft>
                <a:spcPts val="0"/>
              </a:spcAft>
              <a:buClr>
                <a:srgbClr val="94DDCC"/>
              </a:buClr>
              <a:buSzPts val="1609"/>
              <a:buFont typeface="Montserrat"/>
              <a:buNone/>
            </a:pPr>
            <a:r>
              <a:rPr lang="en-US" sz="1609" b="0" i="0" u="none" strike="noStrike" cap="none">
                <a:solidFill>
                  <a:srgbClr val="94DDCC"/>
                </a:solidFill>
                <a:latin typeface="Montserrat"/>
                <a:ea typeface="Montserrat"/>
                <a:cs typeface="Montserrat"/>
                <a:sym typeface="Montserrat"/>
              </a:rPr>
              <a:t>Terese Thonus</a:t>
            </a:r>
            <a:endParaRPr sz="1609" b="0" i="0" u="none" strike="noStrike" cap="none">
              <a:solidFill>
                <a:srgbClr val="94DDCC"/>
              </a:solidFill>
              <a:latin typeface="Montserrat"/>
              <a:ea typeface="Montserrat"/>
              <a:cs typeface="Montserrat"/>
              <a:sym typeface="Montserrat"/>
            </a:endParaRPr>
          </a:p>
          <a:p>
            <a:pPr marL="0" marR="0" lvl="0" indent="0" algn="l" rtl="0">
              <a:lnSpc>
                <a:spcPct val="140024"/>
              </a:lnSpc>
              <a:spcBef>
                <a:spcPts val="0"/>
              </a:spcBef>
              <a:spcAft>
                <a:spcPts val="0"/>
              </a:spcAft>
              <a:buClr>
                <a:srgbClr val="94DDCC"/>
              </a:buClr>
              <a:buSzPts val="1609"/>
              <a:buFont typeface="Montserrat"/>
              <a:buNone/>
            </a:pPr>
            <a:r>
              <a:rPr lang="en-US" sz="1609" b="0" i="0" u="none" strike="noStrike" cap="none">
                <a:solidFill>
                  <a:srgbClr val="94DDCC"/>
                </a:solidFill>
                <a:latin typeface="Montserrat"/>
                <a:ea typeface="Montserrat"/>
                <a:cs typeface="Montserrat"/>
                <a:sym typeface="Montserrat"/>
              </a:rPr>
              <a:t>Lisa Eastmond Bell</a:t>
            </a:r>
            <a:endParaRPr/>
          </a:p>
          <a:p>
            <a:pPr marL="0" marR="0" lvl="0" indent="0" algn="l" rtl="0">
              <a:lnSpc>
                <a:spcPct val="140024"/>
              </a:lnSpc>
              <a:spcBef>
                <a:spcPts val="0"/>
              </a:spcBef>
              <a:spcAft>
                <a:spcPts val="0"/>
              </a:spcAft>
              <a:buClr>
                <a:srgbClr val="94DDCC"/>
              </a:buClr>
              <a:buSzPts val="1609"/>
              <a:buFont typeface="Montserrat"/>
              <a:buNone/>
            </a:pPr>
            <a:r>
              <a:rPr lang="en-US" sz="1609" b="0" i="0" u="none" strike="noStrike" cap="none">
                <a:solidFill>
                  <a:srgbClr val="94DDCC"/>
                </a:solidFill>
                <a:latin typeface="Montserrat"/>
                <a:ea typeface="Montserrat"/>
                <a:cs typeface="Montserrat"/>
                <a:sym typeface="Montserrat"/>
              </a:rPr>
              <a:t>Percival Guevarra</a:t>
            </a:r>
            <a:endParaRPr/>
          </a:p>
          <a:p>
            <a:pPr marL="0" marR="0" lvl="0" indent="0" algn="l" rtl="0">
              <a:lnSpc>
                <a:spcPct val="140024"/>
              </a:lnSpc>
              <a:spcBef>
                <a:spcPts val="0"/>
              </a:spcBef>
              <a:spcAft>
                <a:spcPts val="0"/>
              </a:spcAft>
              <a:buClr>
                <a:srgbClr val="94DDCC"/>
              </a:buClr>
              <a:buSzPts val="1609"/>
              <a:buFont typeface="Montserrat"/>
              <a:buNone/>
            </a:pPr>
            <a:r>
              <a:rPr lang="en-US" sz="1609" b="0" i="0" u="none" strike="noStrike" cap="none">
                <a:solidFill>
                  <a:srgbClr val="94DDCC"/>
                </a:solidFill>
                <a:latin typeface="Montserrat"/>
                <a:ea typeface="Montserrat"/>
                <a:cs typeface="Montserrat"/>
                <a:sym typeface="Montserrat"/>
              </a:rPr>
              <a:t>Molly Rentscher</a:t>
            </a:r>
            <a:endParaRPr sz="1609" b="0" i="0" u="none" strike="noStrike" cap="none">
              <a:solidFill>
                <a:srgbClr val="94DDCC"/>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151"/>
        <p:cNvGrpSpPr/>
        <p:nvPr/>
      </p:nvGrpSpPr>
      <p:grpSpPr>
        <a:xfrm>
          <a:off x="0" y="0"/>
          <a:ext cx="0" cy="0"/>
          <a:chOff x="0" y="0"/>
          <a:chExt cx="0" cy="0"/>
        </a:xfrm>
      </p:grpSpPr>
      <p:sp>
        <p:nvSpPr>
          <p:cNvPr id="152" name="Google Shape;152;p22"/>
          <p:cNvSpPr/>
          <p:nvPr/>
        </p:nvSpPr>
        <p:spPr>
          <a:xfrm>
            <a:off x="-152400" y="-152400"/>
            <a:ext cx="10134600" cy="2438400"/>
          </a:xfrm>
          <a:prstGeom prst="rect">
            <a:avLst/>
          </a:prstGeom>
          <a:solidFill>
            <a:srgbClr val="3F5E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22"/>
          <p:cNvSpPr txBox="1">
            <a:spLocks noGrp="1"/>
          </p:cNvSpPr>
          <p:nvPr>
            <p:ph type="title"/>
          </p:nvPr>
        </p:nvSpPr>
        <p:spPr>
          <a:xfrm>
            <a:off x="670560" y="381000"/>
            <a:ext cx="8412480" cy="13829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Montserrat"/>
              <a:buNone/>
            </a:pPr>
            <a:r>
              <a:rPr lang="en-US" sz="3200">
                <a:solidFill>
                  <a:schemeClr val="lt1"/>
                </a:solidFill>
                <a:latin typeface="Montserrat"/>
                <a:ea typeface="Montserrat"/>
                <a:cs typeface="Montserrat"/>
                <a:sym typeface="Montserrat"/>
              </a:rPr>
              <a:t>Myth #3: </a:t>
            </a:r>
            <a:br>
              <a:rPr lang="en-US" sz="3200">
                <a:solidFill>
                  <a:schemeClr val="lt1"/>
                </a:solidFill>
                <a:latin typeface="Montserrat"/>
                <a:ea typeface="Montserrat"/>
                <a:cs typeface="Montserrat"/>
                <a:sym typeface="Montserrat"/>
              </a:rPr>
            </a:br>
            <a:r>
              <a:rPr lang="en-US" sz="3200">
                <a:solidFill>
                  <a:schemeClr val="lt1"/>
                </a:solidFill>
                <a:latin typeface="Montserrat"/>
                <a:ea typeface="Montserrat"/>
                <a:cs typeface="Montserrat"/>
                <a:sym typeface="Montserrat"/>
              </a:rPr>
              <a:t>Tutoring is best done in English by native-speaking tutors.</a:t>
            </a:r>
            <a:endParaRPr/>
          </a:p>
        </p:txBody>
      </p:sp>
      <p:sp>
        <p:nvSpPr>
          <p:cNvPr id="154" name="Google Shape;154;p22"/>
          <p:cNvSpPr txBox="1">
            <a:spLocks noGrp="1"/>
          </p:cNvSpPr>
          <p:nvPr>
            <p:ph type="body" idx="1"/>
          </p:nvPr>
        </p:nvSpPr>
        <p:spPr>
          <a:xfrm>
            <a:off x="670560" y="2819399"/>
            <a:ext cx="8412480" cy="303657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latin typeface="Montserrat"/>
                <a:ea typeface="Montserrat"/>
                <a:cs typeface="Montserrat"/>
                <a:sym typeface="Montserrat"/>
              </a:rPr>
              <a:t>Tacit knowledge of a language does not equip one to teach it.</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Multilinguals can often better explain grammar and vocabulary based on their own learning experiences.</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Shared L1(s) can be used for rapport-building and instruction.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158"/>
        <p:cNvGrpSpPr/>
        <p:nvPr/>
      </p:nvGrpSpPr>
      <p:grpSpPr>
        <a:xfrm>
          <a:off x="0" y="0"/>
          <a:ext cx="0" cy="0"/>
          <a:chOff x="0" y="0"/>
          <a:chExt cx="0" cy="0"/>
        </a:xfrm>
      </p:grpSpPr>
      <p:sp>
        <p:nvSpPr>
          <p:cNvPr id="159" name="Google Shape;159;p23"/>
          <p:cNvSpPr/>
          <p:nvPr/>
        </p:nvSpPr>
        <p:spPr>
          <a:xfrm>
            <a:off x="-152400" y="-152400"/>
            <a:ext cx="10134600" cy="3200400"/>
          </a:xfrm>
          <a:prstGeom prst="rect">
            <a:avLst/>
          </a:prstGeom>
          <a:solidFill>
            <a:srgbClr val="3F5E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23"/>
          <p:cNvSpPr txBox="1">
            <a:spLocks noGrp="1"/>
          </p:cNvSpPr>
          <p:nvPr>
            <p:ph type="title"/>
          </p:nvPr>
        </p:nvSpPr>
        <p:spPr>
          <a:xfrm>
            <a:off x="670560" y="609600"/>
            <a:ext cx="8412480" cy="187065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Montserrat"/>
              <a:buNone/>
            </a:pPr>
            <a:r>
              <a:rPr lang="en-US" sz="3200">
                <a:solidFill>
                  <a:schemeClr val="lt1"/>
                </a:solidFill>
                <a:latin typeface="Montserrat"/>
                <a:ea typeface="Montserrat"/>
                <a:cs typeface="Montserrat"/>
                <a:sym typeface="Montserrat"/>
              </a:rPr>
              <a:t>Myth #4:</a:t>
            </a:r>
            <a:br>
              <a:rPr lang="en-US" sz="3200">
                <a:solidFill>
                  <a:schemeClr val="lt1"/>
                </a:solidFill>
                <a:latin typeface="Montserrat"/>
                <a:ea typeface="Montserrat"/>
                <a:cs typeface="Montserrat"/>
                <a:sym typeface="Montserrat"/>
              </a:rPr>
            </a:br>
            <a:r>
              <a:rPr lang="en-US" sz="3200">
                <a:solidFill>
                  <a:schemeClr val="lt1"/>
                </a:solidFill>
                <a:latin typeface="Montserrat"/>
                <a:ea typeface="Montserrat"/>
                <a:cs typeface="Montserrat"/>
                <a:sym typeface="Montserrat"/>
              </a:rPr>
              <a:t>Multilingual writers are concerned only with “editing,” and tutors should be able to answer their questions about grammar and vocabulary.</a:t>
            </a:r>
            <a:endParaRPr/>
          </a:p>
        </p:txBody>
      </p:sp>
      <p:sp>
        <p:nvSpPr>
          <p:cNvPr id="161" name="Google Shape;161;p23"/>
          <p:cNvSpPr txBox="1">
            <a:spLocks noGrp="1"/>
          </p:cNvSpPr>
          <p:nvPr>
            <p:ph type="body" idx="1"/>
          </p:nvPr>
        </p:nvSpPr>
        <p:spPr>
          <a:xfrm>
            <a:off x="670560" y="2655570"/>
            <a:ext cx="8412480" cy="32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Assumption: Good writing = accurate writing</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Denying feedback on grammar and vocabulary is unethical.</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Multilingual writers </a:t>
            </a:r>
            <a:r>
              <a:rPr lang="en-US" sz="2400" i="1">
                <a:latin typeface="Montserrat"/>
                <a:ea typeface="Montserrat"/>
                <a:cs typeface="Montserrat"/>
                <a:sym typeface="Montserrat"/>
              </a:rPr>
              <a:t>do</a:t>
            </a:r>
            <a:r>
              <a:rPr lang="en-US" sz="2400">
                <a:latin typeface="Montserrat"/>
                <a:ea typeface="Montserrat"/>
                <a:cs typeface="Montserrat"/>
                <a:sym typeface="Montserrat"/>
              </a:rPr>
              <a:t> want feedback about higher-order concerns. </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Imperfect feedback can still make an impact.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62638"/>
        </a:solidFill>
        <a:effectLst/>
      </p:bgPr>
    </p:bg>
    <p:spTree>
      <p:nvGrpSpPr>
        <p:cNvPr id="1" name="Shape 165"/>
        <p:cNvGrpSpPr/>
        <p:nvPr/>
      </p:nvGrpSpPr>
      <p:grpSpPr>
        <a:xfrm>
          <a:off x="0" y="0"/>
          <a:ext cx="0" cy="0"/>
          <a:chOff x="0" y="0"/>
          <a:chExt cx="0" cy="0"/>
        </a:xfrm>
      </p:grpSpPr>
      <p:sp>
        <p:nvSpPr>
          <p:cNvPr id="166" name="Google Shape;166;p24"/>
          <p:cNvSpPr txBox="1"/>
          <p:nvPr/>
        </p:nvSpPr>
        <p:spPr>
          <a:xfrm>
            <a:off x="138223" y="2749659"/>
            <a:ext cx="8541476" cy="1032510"/>
          </a:xfrm>
          <a:prstGeom prst="rect">
            <a:avLst/>
          </a:prstGeom>
          <a:noFill/>
          <a:ln>
            <a:noFill/>
          </a:ln>
        </p:spPr>
        <p:txBody>
          <a:bodyPr spcFirstLastPara="1" wrap="square" lIns="0" tIns="0" rIns="0" bIns="0" anchor="t" anchorCtr="0">
            <a:noAutofit/>
          </a:bodyPr>
          <a:lstStyle/>
          <a:p>
            <a:pPr marL="0" marR="0" lvl="0" indent="0" algn="ctr" rtl="0">
              <a:lnSpc>
                <a:spcPct val="116971"/>
              </a:lnSpc>
              <a:spcBef>
                <a:spcPts val="0"/>
              </a:spcBef>
              <a:spcAft>
                <a:spcPts val="0"/>
              </a:spcAft>
              <a:buNone/>
            </a:pPr>
            <a:r>
              <a:rPr lang="en-US" sz="3500" b="0" i="0" u="none" strike="noStrike" cap="none">
                <a:solidFill>
                  <a:srgbClr val="94DDCC"/>
                </a:solidFill>
                <a:latin typeface="Montserrat"/>
                <a:ea typeface="Montserrat"/>
                <a:cs typeface="Montserrat"/>
                <a:sym typeface="Montserrat"/>
              </a:rPr>
              <a:t>FOUNDATIONS FOR WRITING CENTER LEARNING </a:t>
            </a:r>
            <a:endParaRPr/>
          </a:p>
        </p:txBody>
      </p:sp>
      <p:pic>
        <p:nvPicPr>
          <p:cNvPr id="167" name="Google Shape;167;p24"/>
          <p:cNvPicPr preferRelativeResize="0"/>
          <p:nvPr/>
        </p:nvPicPr>
        <p:blipFill rotWithShape="1">
          <a:blip r:embed="rId3">
            <a:alphaModFix/>
          </a:blip>
          <a:srcRect/>
          <a:stretch/>
        </p:blipFill>
        <p:spPr>
          <a:xfrm>
            <a:off x="8759198" y="-364967"/>
            <a:ext cx="1457566" cy="8191653"/>
          </a:xfrm>
          <a:prstGeom prst="rect">
            <a:avLst/>
          </a:prstGeom>
          <a:noFill/>
          <a:ln>
            <a:noFill/>
          </a:ln>
        </p:spPr>
      </p:pic>
      <p:sp>
        <p:nvSpPr>
          <p:cNvPr id="168" name="Google Shape;168;p24"/>
          <p:cNvSpPr txBox="1"/>
          <p:nvPr/>
        </p:nvSpPr>
        <p:spPr>
          <a:xfrm>
            <a:off x="337023" y="6146927"/>
            <a:ext cx="8143875" cy="559181"/>
          </a:xfrm>
          <a:prstGeom prst="rect">
            <a:avLst/>
          </a:prstGeom>
          <a:noFill/>
          <a:ln>
            <a:noFill/>
          </a:ln>
        </p:spPr>
        <p:txBody>
          <a:bodyPr spcFirstLastPara="1" wrap="square" lIns="0" tIns="0" rIns="0" bIns="0" anchor="t" anchorCtr="0">
            <a:noAutofit/>
          </a:bodyPr>
          <a:lstStyle/>
          <a:p>
            <a:pPr marL="0" marR="0" lvl="0" indent="0" algn="l" rtl="0">
              <a:lnSpc>
                <a:spcPct val="140024"/>
              </a:lnSpc>
              <a:spcBef>
                <a:spcPts val="0"/>
              </a:spcBef>
              <a:spcAft>
                <a:spcPts val="0"/>
              </a:spcAft>
              <a:buNone/>
            </a:pPr>
            <a:r>
              <a:rPr lang="en-US" sz="1609" b="0" i="0" u="none" strike="noStrike" cap="none">
                <a:solidFill>
                  <a:srgbClr val="94DDCC"/>
                </a:solidFill>
                <a:latin typeface="Montserrat"/>
                <a:ea typeface="Montserrat"/>
                <a:cs typeface="Montserrat"/>
                <a:sym typeface="Montserrat"/>
              </a:rPr>
              <a:t>Lisa Eastmond Bell</a:t>
            </a:r>
            <a:endParaRPr/>
          </a:p>
          <a:p>
            <a:pPr marL="0" marR="0" lvl="0" indent="0" algn="l" rtl="0">
              <a:lnSpc>
                <a:spcPct val="140024"/>
              </a:lnSpc>
              <a:spcBef>
                <a:spcPts val="0"/>
              </a:spcBef>
              <a:spcAft>
                <a:spcPts val="0"/>
              </a:spcAft>
              <a:buNone/>
            </a:pPr>
            <a:r>
              <a:rPr lang="en-US" sz="1609" b="0" i="0" u="none" strike="noStrike" cap="none">
                <a:solidFill>
                  <a:srgbClr val="94DDCC"/>
                </a:solidFill>
                <a:latin typeface="Montserrat"/>
                <a:ea typeface="Montserrat"/>
                <a:cs typeface="Montserrat"/>
                <a:sym typeface="Montserrat"/>
              </a:rPr>
              <a:t>Brigham Young University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62638"/>
        </a:solidFill>
        <a:effectLst/>
      </p:bgPr>
    </p:bg>
    <p:spTree>
      <p:nvGrpSpPr>
        <p:cNvPr id="1" name="Shape 172"/>
        <p:cNvGrpSpPr/>
        <p:nvPr/>
      </p:nvGrpSpPr>
      <p:grpSpPr>
        <a:xfrm>
          <a:off x="0" y="0"/>
          <a:ext cx="0" cy="0"/>
          <a:chOff x="0" y="0"/>
          <a:chExt cx="0" cy="0"/>
        </a:xfrm>
      </p:grpSpPr>
      <p:sp>
        <p:nvSpPr>
          <p:cNvPr id="173" name="Google Shape;173;p25"/>
          <p:cNvSpPr txBox="1"/>
          <p:nvPr/>
        </p:nvSpPr>
        <p:spPr>
          <a:xfrm>
            <a:off x="551959" y="2377404"/>
            <a:ext cx="8649683" cy="1724628"/>
          </a:xfrm>
          <a:prstGeom prst="rect">
            <a:avLst/>
          </a:prstGeom>
          <a:noFill/>
          <a:ln>
            <a:noFill/>
          </a:ln>
        </p:spPr>
        <p:txBody>
          <a:bodyPr spcFirstLastPara="1" wrap="square" lIns="0" tIns="0" rIns="0" bIns="0" anchor="t" anchorCtr="0">
            <a:noAutofit/>
          </a:bodyPr>
          <a:lstStyle/>
          <a:p>
            <a:pPr marL="0" marR="0" lvl="0" indent="0" algn="ctr" rtl="0">
              <a:lnSpc>
                <a:spcPct val="139990"/>
              </a:lnSpc>
              <a:spcBef>
                <a:spcPts val="0"/>
              </a:spcBef>
              <a:spcAft>
                <a:spcPts val="0"/>
              </a:spcAft>
              <a:buNone/>
            </a:pPr>
            <a:r>
              <a:rPr lang="en-US" sz="4226" b="0" i="0" u="none" strike="noStrike" cap="none">
                <a:solidFill>
                  <a:srgbClr val="94DDCC"/>
                </a:solidFill>
                <a:latin typeface="Montserrat"/>
                <a:ea typeface="Montserrat"/>
                <a:cs typeface="Montserrat"/>
                <a:sym typeface="Montserrat"/>
              </a:rPr>
              <a:t>“Learning is not something done to students” </a:t>
            </a:r>
            <a:endParaRPr/>
          </a:p>
          <a:p>
            <a:pPr marL="0" marR="0" lvl="0" indent="0" algn="ctr" rtl="0">
              <a:lnSpc>
                <a:spcPct val="139928"/>
              </a:lnSpc>
              <a:spcBef>
                <a:spcPts val="0"/>
              </a:spcBef>
              <a:spcAft>
                <a:spcPts val="0"/>
              </a:spcAft>
              <a:buNone/>
            </a:pPr>
            <a:r>
              <a:rPr lang="en-US" sz="1400" b="0" i="0" u="none" strike="noStrike" cap="none">
                <a:solidFill>
                  <a:srgbClr val="94DDCC"/>
                </a:solidFill>
                <a:latin typeface="Montserrat"/>
                <a:ea typeface="Montserrat"/>
                <a:cs typeface="Montserrat"/>
                <a:sym typeface="Montserrat"/>
              </a:rPr>
              <a:t>(Ambrose, Bridges, DiPietro, Lovett, &amp; Norman, 2010, p.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177"/>
        <p:cNvGrpSpPr/>
        <p:nvPr/>
      </p:nvGrpSpPr>
      <p:grpSpPr>
        <a:xfrm>
          <a:off x="0" y="0"/>
          <a:ext cx="0" cy="0"/>
          <a:chOff x="0" y="0"/>
          <a:chExt cx="0" cy="0"/>
        </a:xfrm>
      </p:grpSpPr>
      <p:grpSp>
        <p:nvGrpSpPr>
          <p:cNvPr id="178" name="Google Shape;178;p26"/>
          <p:cNvGrpSpPr/>
          <p:nvPr/>
        </p:nvGrpSpPr>
        <p:grpSpPr>
          <a:xfrm>
            <a:off x="0" y="3885522"/>
            <a:ext cx="9753600" cy="1440180"/>
            <a:chOff x="0" y="0"/>
            <a:chExt cx="9407407" cy="1389062"/>
          </a:xfrm>
        </p:grpSpPr>
        <p:sp>
          <p:nvSpPr>
            <p:cNvPr id="179" name="Google Shape;179;p26"/>
            <p:cNvSpPr/>
            <p:nvPr/>
          </p:nvSpPr>
          <p:spPr>
            <a:xfrm>
              <a:off x="72390" y="72390"/>
              <a:ext cx="9262628" cy="1244283"/>
            </a:xfrm>
            <a:custGeom>
              <a:avLst/>
              <a:gdLst/>
              <a:ahLst/>
              <a:cxnLst/>
              <a:rect l="l" t="t" r="r" b="b"/>
              <a:pathLst>
                <a:path w="9262628" h="1244283" extrusionOk="0">
                  <a:moveTo>
                    <a:pt x="0" y="0"/>
                  </a:moveTo>
                  <a:lnTo>
                    <a:pt x="9262628" y="0"/>
                  </a:lnTo>
                  <a:lnTo>
                    <a:pt x="9262628" y="1244283"/>
                  </a:lnTo>
                  <a:lnTo>
                    <a:pt x="0" y="1244283"/>
                  </a:lnTo>
                  <a:lnTo>
                    <a:pt x="0" y="0"/>
                  </a:lnTo>
                  <a:close/>
                </a:path>
              </a:pathLst>
            </a:custGeom>
            <a:solidFill>
              <a:srgbClr val="262638"/>
            </a:solidFill>
            <a:ln>
              <a:noFill/>
            </a:ln>
          </p:spPr>
        </p:sp>
        <p:sp>
          <p:nvSpPr>
            <p:cNvPr id="180" name="Google Shape;180;p26"/>
            <p:cNvSpPr/>
            <p:nvPr/>
          </p:nvSpPr>
          <p:spPr>
            <a:xfrm>
              <a:off x="0" y="0"/>
              <a:ext cx="9407407" cy="1389062"/>
            </a:xfrm>
            <a:custGeom>
              <a:avLst/>
              <a:gdLst/>
              <a:ahLst/>
              <a:cxnLst/>
              <a:rect l="l" t="t" r="r" b="b"/>
              <a:pathLst>
                <a:path w="9407407" h="1389062" extrusionOk="0">
                  <a:moveTo>
                    <a:pt x="9262628" y="1244283"/>
                  </a:moveTo>
                  <a:lnTo>
                    <a:pt x="9407407" y="1244283"/>
                  </a:lnTo>
                  <a:lnTo>
                    <a:pt x="9407407" y="1389062"/>
                  </a:lnTo>
                  <a:lnTo>
                    <a:pt x="9262628" y="1389062"/>
                  </a:lnTo>
                  <a:lnTo>
                    <a:pt x="9262628" y="1244282"/>
                  </a:lnTo>
                  <a:close/>
                  <a:moveTo>
                    <a:pt x="0" y="144780"/>
                  </a:moveTo>
                  <a:lnTo>
                    <a:pt x="144780" y="144780"/>
                  </a:lnTo>
                  <a:lnTo>
                    <a:pt x="144780" y="1244283"/>
                  </a:lnTo>
                  <a:lnTo>
                    <a:pt x="0" y="1244283"/>
                  </a:lnTo>
                  <a:lnTo>
                    <a:pt x="0" y="144780"/>
                  </a:lnTo>
                  <a:close/>
                  <a:moveTo>
                    <a:pt x="0" y="1244283"/>
                  </a:moveTo>
                  <a:lnTo>
                    <a:pt x="144780" y="1244283"/>
                  </a:lnTo>
                  <a:lnTo>
                    <a:pt x="144780" y="1389062"/>
                  </a:lnTo>
                  <a:lnTo>
                    <a:pt x="0" y="1389062"/>
                  </a:lnTo>
                  <a:lnTo>
                    <a:pt x="0" y="1244282"/>
                  </a:lnTo>
                  <a:close/>
                  <a:moveTo>
                    <a:pt x="9262628" y="144780"/>
                  </a:moveTo>
                  <a:lnTo>
                    <a:pt x="9407407" y="144780"/>
                  </a:lnTo>
                  <a:lnTo>
                    <a:pt x="9407407" y="1244283"/>
                  </a:lnTo>
                  <a:lnTo>
                    <a:pt x="9262628" y="1244283"/>
                  </a:lnTo>
                  <a:lnTo>
                    <a:pt x="9262628" y="144780"/>
                  </a:lnTo>
                  <a:close/>
                  <a:moveTo>
                    <a:pt x="144780" y="1244283"/>
                  </a:moveTo>
                  <a:lnTo>
                    <a:pt x="9262628" y="1244283"/>
                  </a:lnTo>
                  <a:lnTo>
                    <a:pt x="9262628" y="1389062"/>
                  </a:lnTo>
                  <a:lnTo>
                    <a:pt x="144780" y="1389062"/>
                  </a:lnTo>
                  <a:lnTo>
                    <a:pt x="144780" y="1244282"/>
                  </a:lnTo>
                  <a:close/>
                  <a:moveTo>
                    <a:pt x="9262628" y="0"/>
                  </a:moveTo>
                  <a:lnTo>
                    <a:pt x="9407407" y="0"/>
                  </a:lnTo>
                  <a:lnTo>
                    <a:pt x="9407407" y="144780"/>
                  </a:lnTo>
                  <a:lnTo>
                    <a:pt x="9262628" y="144780"/>
                  </a:lnTo>
                  <a:lnTo>
                    <a:pt x="9262628" y="0"/>
                  </a:lnTo>
                  <a:close/>
                  <a:moveTo>
                    <a:pt x="0" y="0"/>
                  </a:moveTo>
                  <a:lnTo>
                    <a:pt x="144780" y="0"/>
                  </a:lnTo>
                  <a:lnTo>
                    <a:pt x="144780" y="144780"/>
                  </a:lnTo>
                  <a:lnTo>
                    <a:pt x="0" y="144780"/>
                  </a:lnTo>
                  <a:lnTo>
                    <a:pt x="0" y="0"/>
                  </a:lnTo>
                  <a:close/>
                  <a:moveTo>
                    <a:pt x="144780" y="0"/>
                  </a:moveTo>
                  <a:lnTo>
                    <a:pt x="9262628" y="0"/>
                  </a:lnTo>
                  <a:lnTo>
                    <a:pt x="9262628" y="144780"/>
                  </a:lnTo>
                  <a:lnTo>
                    <a:pt x="144780" y="144780"/>
                  </a:lnTo>
                  <a:lnTo>
                    <a:pt x="144780" y="0"/>
                  </a:lnTo>
                  <a:close/>
                </a:path>
              </a:pathLst>
            </a:custGeom>
            <a:solidFill>
              <a:srgbClr val="262638"/>
            </a:solidFill>
            <a:ln>
              <a:noFill/>
            </a:ln>
          </p:spPr>
        </p:sp>
      </p:grpSp>
      <p:sp>
        <p:nvSpPr>
          <p:cNvPr id="181" name="Google Shape;181;p26"/>
          <p:cNvSpPr txBox="1"/>
          <p:nvPr/>
        </p:nvSpPr>
        <p:spPr>
          <a:xfrm>
            <a:off x="0" y="3337560"/>
            <a:ext cx="9753600" cy="54102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None/>
            </a:pPr>
            <a:r>
              <a:rPr lang="en-US" sz="3200" b="0" i="0" u="none" strike="noStrike" cap="none">
                <a:solidFill>
                  <a:srgbClr val="94DDCC"/>
                </a:solidFill>
                <a:latin typeface="Montserrat"/>
                <a:ea typeface="Montserrat"/>
                <a:cs typeface="Montserrat"/>
                <a:sym typeface="Montserrat"/>
              </a:rPr>
              <a:t>CONSTRUCTIVIST LEARNING THEORY</a:t>
            </a:r>
            <a:endParaRPr/>
          </a:p>
        </p:txBody>
      </p:sp>
      <p:sp>
        <p:nvSpPr>
          <p:cNvPr id="182" name="Google Shape;182;p26"/>
          <p:cNvSpPr txBox="1"/>
          <p:nvPr/>
        </p:nvSpPr>
        <p:spPr>
          <a:xfrm>
            <a:off x="97392" y="3818847"/>
            <a:ext cx="9558817" cy="1057275"/>
          </a:xfrm>
          <a:prstGeom prst="rect">
            <a:avLst/>
          </a:prstGeom>
          <a:noFill/>
          <a:ln>
            <a:noFill/>
          </a:ln>
        </p:spPr>
        <p:txBody>
          <a:bodyPr spcFirstLastPara="1" wrap="square" lIns="0" tIns="0" rIns="0" bIns="0" anchor="t" anchorCtr="0">
            <a:noAutofit/>
          </a:bodyPr>
          <a:lstStyle/>
          <a:p>
            <a:pPr marL="0" marR="0" lvl="0" indent="0" algn="ctr" rtl="0">
              <a:lnSpc>
                <a:spcPct val="233333"/>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40000"/>
              </a:lnSpc>
              <a:spcBef>
                <a:spcPts val="0"/>
              </a:spcBef>
              <a:spcAft>
                <a:spcPts val="0"/>
              </a:spcAft>
              <a:buNone/>
            </a:pPr>
            <a:r>
              <a:rPr lang="en-US" sz="3000" b="0" i="0" u="none" strike="noStrike" cap="none">
                <a:solidFill>
                  <a:srgbClr val="FFFFF5"/>
                </a:solidFill>
                <a:latin typeface="Montserrat"/>
                <a:ea typeface="Montserrat"/>
                <a:cs typeface="Montserrat"/>
                <a:sym typeface="Montserrat"/>
              </a:rPr>
              <a:t>CONSTRUCTIVIST LEARNING THEORY</a:t>
            </a:r>
            <a:endParaRPr/>
          </a:p>
        </p:txBody>
      </p:sp>
      <p:pic>
        <p:nvPicPr>
          <p:cNvPr id="183" name="Google Shape;183;p26"/>
          <p:cNvPicPr preferRelativeResize="0"/>
          <p:nvPr/>
        </p:nvPicPr>
        <p:blipFill rotWithShape="1">
          <a:blip r:embed="rId3">
            <a:alphaModFix/>
          </a:blip>
          <a:srcRect b="34212"/>
          <a:stretch/>
        </p:blipFill>
        <p:spPr>
          <a:xfrm>
            <a:off x="0" y="-389567"/>
            <a:ext cx="9753600" cy="4275089"/>
          </a:xfrm>
          <a:prstGeom prst="rect">
            <a:avLst/>
          </a:prstGeom>
          <a:noFill/>
          <a:ln>
            <a:noFill/>
          </a:ln>
        </p:spPr>
      </p:pic>
      <p:sp>
        <p:nvSpPr>
          <p:cNvPr id="184" name="Google Shape;184;p26"/>
          <p:cNvSpPr txBox="1"/>
          <p:nvPr/>
        </p:nvSpPr>
        <p:spPr>
          <a:xfrm>
            <a:off x="141501" y="5347473"/>
            <a:ext cx="9558817" cy="1718419"/>
          </a:xfrm>
          <a:prstGeom prst="rect">
            <a:avLst/>
          </a:prstGeom>
          <a:noFill/>
          <a:ln>
            <a:noFill/>
          </a:ln>
        </p:spPr>
        <p:txBody>
          <a:bodyPr spcFirstLastPara="1" wrap="square" lIns="0" tIns="0" rIns="0" bIns="0" anchor="t" anchorCtr="0">
            <a:noAutofit/>
          </a:bodyPr>
          <a:lstStyle/>
          <a:p>
            <a:pPr marL="0" marR="0" lvl="0" indent="0" algn="l"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0" i="0" u="none" strike="noStrike" cap="none">
                <a:solidFill>
                  <a:schemeClr val="lt1"/>
                </a:solidFill>
                <a:latin typeface="Montserrat"/>
                <a:ea typeface="Montserrat"/>
                <a:cs typeface="Montserrat"/>
                <a:sym typeface="Montserrat"/>
              </a:rPr>
              <a:t>We access knowledge and make meaning through interactions with others.</a:t>
            </a:r>
            <a:endParaRPr/>
          </a:p>
          <a:p>
            <a:pPr marL="0" marR="0" lvl="0" indent="0" algn="l" rtl="0">
              <a:spcBef>
                <a:spcPts val="0"/>
              </a:spcBef>
              <a:spcAft>
                <a:spcPts val="0"/>
              </a:spcAft>
              <a:buNone/>
            </a:pPr>
            <a:br>
              <a:rPr lang="en-US" sz="2000">
                <a:solidFill>
                  <a:schemeClr val="lt1"/>
                </a:solidFill>
                <a:latin typeface="Montserrat"/>
                <a:ea typeface="Montserrat"/>
                <a:cs typeface="Montserrat"/>
                <a:sym typeface="Montserrat"/>
              </a:rPr>
            </a:br>
            <a:r>
              <a:rPr lang="en-US" sz="2000">
                <a:solidFill>
                  <a:schemeClr val="lt1"/>
                </a:solidFill>
                <a:latin typeface="Montserrat"/>
                <a:ea typeface="Montserrat"/>
                <a:cs typeface="Montserrat"/>
                <a:sym typeface="Montserrat"/>
              </a:rPr>
              <a:t>Writing, tutoring, learning as social acts</a:t>
            </a:r>
            <a:endParaRPr/>
          </a:p>
          <a:p>
            <a:pPr marL="0" marR="0" lvl="0" indent="0" algn="l" rtl="0">
              <a:spcBef>
                <a:spcPts val="0"/>
              </a:spcBef>
              <a:spcAft>
                <a:spcPts val="0"/>
              </a:spcAft>
              <a:buNone/>
            </a:pPr>
            <a:endParaRPr sz="2000">
              <a:solidFill>
                <a:schemeClr val="lt1"/>
              </a:solidFill>
              <a:latin typeface="Montserrat"/>
              <a:ea typeface="Montserrat"/>
              <a:cs typeface="Montserrat"/>
              <a:sym typeface="Montserrat"/>
            </a:endParaRPr>
          </a:p>
          <a:p>
            <a:pPr marL="0" marR="0" lvl="0" indent="0" algn="l" rtl="0">
              <a:spcBef>
                <a:spcPts val="0"/>
              </a:spcBef>
              <a:spcAft>
                <a:spcPts val="0"/>
              </a:spcAft>
              <a:buNone/>
            </a:pPr>
            <a:r>
              <a:rPr lang="en-US" sz="2000">
                <a:solidFill>
                  <a:schemeClr val="lt1"/>
                </a:solidFill>
                <a:latin typeface="Montserrat"/>
                <a:ea typeface="Montserrat"/>
                <a:cs typeface="Montserrat"/>
                <a:sym typeface="Montserrat"/>
              </a:rPr>
              <a:t>Tutoring as cognitive &amp; affective, relational work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188"/>
        <p:cNvGrpSpPr/>
        <p:nvPr/>
      </p:nvGrpSpPr>
      <p:grpSpPr>
        <a:xfrm>
          <a:off x="0" y="0"/>
          <a:ext cx="0" cy="0"/>
          <a:chOff x="0" y="0"/>
          <a:chExt cx="0" cy="0"/>
        </a:xfrm>
      </p:grpSpPr>
      <p:sp>
        <p:nvSpPr>
          <p:cNvPr id="189" name="Google Shape;189;p27"/>
          <p:cNvSpPr txBox="1"/>
          <p:nvPr/>
        </p:nvSpPr>
        <p:spPr>
          <a:xfrm>
            <a:off x="152400" y="1089120"/>
            <a:ext cx="4662609" cy="4435894"/>
          </a:xfrm>
          <a:prstGeom prst="rect">
            <a:avLst/>
          </a:prstGeom>
          <a:noFill/>
          <a:ln>
            <a:noFill/>
          </a:ln>
        </p:spPr>
        <p:txBody>
          <a:bodyPr spcFirstLastPara="1" wrap="square" lIns="0" tIns="0" rIns="0" bIns="0" anchor="t" anchorCtr="0">
            <a:noAutofit/>
          </a:bodyPr>
          <a:lstStyle/>
          <a:p>
            <a:pPr marL="0" marR="0" lvl="0" indent="0" algn="l" rtl="0">
              <a:lnSpc>
                <a:spcPct val="164333"/>
              </a:lnSpc>
              <a:spcBef>
                <a:spcPts val="0"/>
              </a:spcBef>
              <a:spcAft>
                <a:spcPts val="0"/>
              </a:spcAft>
              <a:buNone/>
            </a:pPr>
            <a:endParaRPr sz="2400">
              <a:solidFill>
                <a:srgbClr val="262638"/>
              </a:solidFill>
              <a:latin typeface="Montserrat"/>
              <a:ea typeface="Montserrat"/>
              <a:cs typeface="Montserrat"/>
              <a:sym typeface="Montserrat"/>
            </a:endParaRPr>
          </a:p>
          <a:p>
            <a:pPr marL="0" marR="0" lvl="0" indent="0" algn="l" rtl="0">
              <a:lnSpc>
                <a:spcPct val="164333"/>
              </a:lnSpc>
              <a:spcBef>
                <a:spcPts val="0"/>
              </a:spcBef>
              <a:spcAft>
                <a:spcPts val="0"/>
              </a:spcAft>
              <a:buNone/>
            </a:pPr>
            <a:endParaRPr sz="2400">
              <a:solidFill>
                <a:srgbClr val="262638"/>
              </a:solidFill>
              <a:latin typeface="Montserrat"/>
              <a:ea typeface="Montserrat"/>
              <a:cs typeface="Montserrat"/>
              <a:sym typeface="Montserrat"/>
            </a:endParaRPr>
          </a:p>
          <a:p>
            <a:pPr marL="0" marR="0" lvl="0" indent="0" algn="l" rtl="0">
              <a:lnSpc>
                <a:spcPct val="164333"/>
              </a:lnSpc>
              <a:spcBef>
                <a:spcPts val="0"/>
              </a:spcBef>
              <a:spcAft>
                <a:spcPts val="0"/>
              </a:spcAft>
              <a:buNone/>
            </a:pPr>
            <a:r>
              <a:rPr lang="en-US" sz="2400">
                <a:solidFill>
                  <a:srgbClr val="262638"/>
                </a:solidFill>
                <a:latin typeface="Montserrat"/>
                <a:ea typeface="Montserrat"/>
                <a:cs typeface="Montserrat"/>
                <a:sym typeface="Montserrat"/>
              </a:rPr>
              <a:t>Learning is interactive,  multidirectional, participatory, experiential, and responsive</a:t>
            </a:r>
            <a:endParaRPr/>
          </a:p>
          <a:p>
            <a:pPr marL="0" marR="0" lvl="0" indent="0" algn="l" rtl="0">
              <a:lnSpc>
                <a:spcPct val="164333"/>
              </a:lnSpc>
              <a:spcBef>
                <a:spcPts val="0"/>
              </a:spcBef>
              <a:spcAft>
                <a:spcPts val="0"/>
              </a:spcAft>
              <a:buNone/>
            </a:pPr>
            <a:endParaRPr sz="2400">
              <a:solidFill>
                <a:srgbClr val="262638"/>
              </a:solidFill>
              <a:latin typeface="Montserrat"/>
              <a:ea typeface="Montserrat"/>
              <a:cs typeface="Montserrat"/>
              <a:sym typeface="Montserrat"/>
            </a:endParaRPr>
          </a:p>
          <a:p>
            <a:pPr marL="0" marR="0" lvl="0" indent="0" algn="l" rtl="0">
              <a:lnSpc>
                <a:spcPct val="164333"/>
              </a:lnSpc>
              <a:spcBef>
                <a:spcPts val="0"/>
              </a:spcBef>
              <a:spcAft>
                <a:spcPts val="0"/>
              </a:spcAft>
              <a:buNone/>
            </a:pPr>
            <a:endParaRPr sz="2400">
              <a:solidFill>
                <a:srgbClr val="262638"/>
              </a:solidFill>
              <a:latin typeface="Montserrat"/>
              <a:ea typeface="Montserrat"/>
              <a:cs typeface="Montserrat"/>
              <a:sym typeface="Montserrat"/>
            </a:endParaRPr>
          </a:p>
          <a:p>
            <a:pPr marL="0" marR="0" lvl="0" indent="0" algn="l" rtl="0">
              <a:lnSpc>
                <a:spcPct val="164333"/>
              </a:lnSpc>
              <a:spcBef>
                <a:spcPts val="0"/>
              </a:spcBef>
              <a:spcAft>
                <a:spcPts val="0"/>
              </a:spcAft>
              <a:buNone/>
            </a:pPr>
            <a:r>
              <a:rPr lang="en-US" sz="2400">
                <a:solidFill>
                  <a:srgbClr val="262638"/>
                </a:solidFill>
                <a:latin typeface="Montserrat"/>
                <a:ea typeface="Montserrat"/>
                <a:cs typeface="Montserrat"/>
                <a:sym typeface="Montserrat"/>
              </a:rPr>
              <a:t>Tutors and writers and co-learners with shared goals</a:t>
            </a:r>
            <a:endParaRPr/>
          </a:p>
        </p:txBody>
      </p:sp>
      <p:sp>
        <p:nvSpPr>
          <p:cNvPr id="190" name="Google Shape;190;p27"/>
          <p:cNvSpPr/>
          <p:nvPr/>
        </p:nvSpPr>
        <p:spPr>
          <a:xfrm>
            <a:off x="0" y="0"/>
            <a:ext cx="9855903" cy="841628"/>
          </a:xfrm>
          <a:custGeom>
            <a:avLst/>
            <a:gdLst/>
            <a:ahLst/>
            <a:cxnLst/>
            <a:rect l="l" t="t" r="r" b="b"/>
            <a:pathLst>
              <a:path w="7436185" h="635000" extrusionOk="0">
                <a:moveTo>
                  <a:pt x="0" y="0"/>
                </a:moveTo>
                <a:lnTo>
                  <a:pt x="7436185" y="0"/>
                </a:lnTo>
                <a:lnTo>
                  <a:pt x="7436185" y="635000"/>
                </a:lnTo>
                <a:lnTo>
                  <a:pt x="0" y="635000"/>
                </a:lnTo>
                <a:close/>
              </a:path>
            </a:pathLst>
          </a:custGeom>
          <a:solidFill>
            <a:srgbClr val="3F5E66"/>
          </a:solidFill>
          <a:ln>
            <a:noFill/>
          </a:ln>
        </p:spPr>
      </p:sp>
      <p:sp>
        <p:nvSpPr>
          <p:cNvPr id="191" name="Google Shape;191;p27"/>
          <p:cNvSpPr txBox="1"/>
          <p:nvPr/>
        </p:nvSpPr>
        <p:spPr>
          <a:xfrm>
            <a:off x="-28575" y="109283"/>
            <a:ext cx="9782175" cy="556387"/>
          </a:xfrm>
          <a:prstGeom prst="rect">
            <a:avLst/>
          </a:prstGeom>
          <a:noFill/>
          <a:ln>
            <a:noFill/>
          </a:ln>
        </p:spPr>
        <p:txBody>
          <a:bodyPr spcFirstLastPara="1" wrap="square" lIns="0" tIns="0" rIns="0" bIns="0" anchor="t" anchorCtr="0">
            <a:noAutofit/>
          </a:bodyPr>
          <a:lstStyle/>
          <a:p>
            <a:pPr marL="0" marR="0" lvl="0" indent="0" algn="ctr" rtl="0">
              <a:lnSpc>
                <a:spcPct val="140055"/>
              </a:lnSpc>
              <a:spcBef>
                <a:spcPts val="0"/>
              </a:spcBef>
              <a:spcAft>
                <a:spcPts val="0"/>
              </a:spcAft>
              <a:buNone/>
            </a:pPr>
            <a:r>
              <a:rPr lang="en-US" sz="3218">
                <a:solidFill>
                  <a:srgbClr val="FFFFF5"/>
                </a:solidFill>
                <a:latin typeface="Montserrat"/>
                <a:ea typeface="Montserrat"/>
                <a:cs typeface="Montserrat"/>
                <a:sym typeface="Montserrat"/>
              </a:rPr>
              <a:t>LEARNING IS COLLABORATIVE</a:t>
            </a:r>
            <a:endParaRPr/>
          </a:p>
        </p:txBody>
      </p:sp>
      <p:pic>
        <p:nvPicPr>
          <p:cNvPr id="192" name="Google Shape;192;p27"/>
          <p:cNvPicPr preferRelativeResize="0"/>
          <p:nvPr/>
        </p:nvPicPr>
        <p:blipFill rotWithShape="1">
          <a:blip r:embed="rId3">
            <a:alphaModFix/>
          </a:blip>
          <a:srcRect l="25045" r="24126"/>
          <a:stretch/>
        </p:blipFill>
        <p:spPr>
          <a:xfrm>
            <a:off x="4815009" y="841628"/>
            <a:ext cx="4938591" cy="64735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F5E66"/>
        </a:solidFill>
        <a:effectLst/>
      </p:bgPr>
    </p:bg>
    <p:spTree>
      <p:nvGrpSpPr>
        <p:cNvPr id="1" name="Shape 196"/>
        <p:cNvGrpSpPr/>
        <p:nvPr/>
      </p:nvGrpSpPr>
      <p:grpSpPr>
        <a:xfrm>
          <a:off x="0" y="0"/>
          <a:ext cx="0" cy="0"/>
          <a:chOff x="0" y="0"/>
          <a:chExt cx="0" cy="0"/>
        </a:xfrm>
      </p:grpSpPr>
      <p:sp>
        <p:nvSpPr>
          <p:cNvPr id="197" name="Google Shape;197;p28"/>
          <p:cNvSpPr txBox="1"/>
          <p:nvPr/>
        </p:nvSpPr>
        <p:spPr>
          <a:xfrm>
            <a:off x="409258" y="3657600"/>
            <a:ext cx="8935085" cy="2926080"/>
          </a:xfrm>
          <a:prstGeom prst="rect">
            <a:avLst/>
          </a:prstGeom>
          <a:noFill/>
          <a:ln>
            <a:noFill/>
          </a:ln>
        </p:spPr>
        <p:txBody>
          <a:bodyPr spcFirstLastPara="1" wrap="square" lIns="0" tIns="0" rIns="0" bIns="0" anchor="t" anchorCtr="0">
            <a:noAutofit/>
          </a:bodyPr>
          <a:lstStyle/>
          <a:p>
            <a:pPr marL="0" marR="0" lvl="0" indent="0" algn="ctr" rtl="0">
              <a:lnSpc>
                <a:spcPct val="122000"/>
              </a:lnSpc>
              <a:spcBef>
                <a:spcPts val="0"/>
              </a:spcBef>
              <a:spcAft>
                <a:spcPts val="0"/>
              </a:spcAft>
              <a:buNone/>
            </a:pPr>
            <a:r>
              <a:rPr lang="en-US" sz="3000">
                <a:solidFill>
                  <a:srgbClr val="FFFFF5"/>
                </a:solidFill>
                <a:latin typeface="Arimo"/>
                <a:ea typeface="Arimo"/>
                <a:cs typeface="Arimo"/>
                <a:sym typeface="Arimo"/>
              </a:rPr>
              <a:t>"When training tutors to work with writers, it is not enough to learn about other perspectives and people; tutors and writing center administrators need to learn with and from others."</a:t>
            </a:r>
            <a:endParaRPr/>
          </a:p>
          <a:p>
            <a:pPr marL="0" marR="0" lvl="0" indent="0" algn="ctr" rtl="0">
              <a:lnSpc>
                <a:spcPct val="74666"/>
              </a:lnSpc>
              <a:spcBef>
                <a:spcPts val="0"/>
              </a:spcBef>
              <a:spcAft>
                <a:spcPts val="0"/>
              </a:spcAft>
              <a:buNone/>
            </a:pPr>
            <a:endParaRPr sz="3000">
              <a:solidFill>
                <a:srgbClr val="FFFFF5"/>
              </a:solidFill>
              <a:latin typeface="Arimo"/>
              <a:ea typeface="Arimo"/>
              <a:cs typeface="Arimo"/>
              <a:sym typeface="Arimo"/>
            </a:endParaRPr>
          </a:p>
          <a:p>
            <a:pPr marL="0" marR="0" lvl="0" indent="0" algn="ctr" rtl="0">
              <a:lnSpc>
                <a:spcPct val="140000"/>
              </a:lnSpc>
              <a:spcBef>
                <a:spcPts val="0"/>
              </a:spcBef>
              <a:spcAft>
                <a:spcPts val="0"/>
              </a:spcAft>
              <a:buNone/>
            </a:pPr>
            <a:r>
              <a:rPr lang="en-US" sz="1800">
                <a:solidFill>
                  <a:srgbClr val="FFFFF5"/>
                </a:solidFill>
                <a:latin typeface="Montserrat"/>
                <a:ea typeface="Montserrat"/>
                <a:cs typeface="Montserrat"/>
                <a:sym typeface="Montserrat"/>
              </a:rPr>
              <a:t> (Bell, 2019)</a:t>
            </a:r>
            <a:endParaRPr/>
          </a:p>
        </p:txBody>
      </p:sp>
      <p:pic>
        <p:nvPicPr>
          <p:cNvPr id="198" name="Google Shape;198;p28"/>
          <p:cNvPicPr preferRelativeResize="0"/>
          <p:nvPr/>
        </p:nvPicPr>
        <p:blipFill rotWithShape="1">
          <a:blip r:embed="rId3">
            <a:alphaModFix/>
          </a:blip>
          <a:srcRect t="15223" b="24983"/>
          <a:stretch/>
        </p:blipFill>
        <p:spPr>
          <a:xfrm>
            <a:off x="0" y="0"/>
            <a:ext cx="9753600" cy="32294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202"/>
        <p:cNvGrpSpPr/>
        <p:nvPr/>
      </p:nvGrpSpPr>
      <p:grpSpPr>
        <a:xfrm>
          <a:off x="0" y="0"/>
          <a:ext cx="0" cy="0"/>
          <a:chOff x="0" y="0"/>
          <a:chExt cx="0" cy="0"/>
        </a:xfrm>
      </p:grpSpPr>
      <p:sp>
        <p:nvSpPr>
          <p:cNvPr id="203" name="Google Shape;203;p29"/>
          <p:cNvSpPr txBox="1"/>
          <p:nvPr/>
        </p:nvSpPr>
        <p:spPr>
          <a:xfrm>
            <a:off x="360121" y="1060545"/>
            <a:ext cx="5169447" cy="5517515"/>
          </a:xfrm>
          <a:prstGeom prst="rect">
            <a:avLst/>
          </a:prstGeom>
          <a:noFill/>
          <a:ln>
            <a:noFill/>
          </a:ln>
        </p:spPr>
        <p:txBody>
          <a:bodyPr spcFirstLastPara="1" wrap="square" lIns="0" tIns="0" rIns="0" bIns="0" anchor="t" anchorCtr="0">
            <a:noAutofit/>
          </a:bodyPr>
          <a:lstStyle/>
          <a:p>
            <a:pPr marL="0" marR="0" lvl="0" indent="0" algn="l" rtl="0">
              <a:lnSpc>
                <a:spcPct val="139958"/>
              </a:lnSpc>
              <a:spcBef>
                <a:spcPts val="0"/>
              </a:spcBef>
              <a:spcAft>
                <a:spcPts val="0"/>
              </a:spcAft>
              <a:buNone/>
            </a:pPr>
            <a:r>
              <a:rPr lang="en-US" sz="2400">
                <a:solidFill>
                  <a:srgbClr val="262638"/>
                </a:solidFill>
                <a:latin typeface="Montserrat"/>
                <a:ea typeface="Montserrat"/>
                <a:cs typeface="Montserrat"/>
                <a:sym typeface="Montserrat"/>
              </a:rPr>
              <a:t>Language &amp; literacy as contextual</a:t>
            </a:r>
            <a:endParaRPr/>
          </a:p>
          <a:p>
            <a:pPr marL="0" marR="0" lvl="0" indent="0" algn="l" rtl="0">
              <a:lnSpc>
                <a:spcPct val="139958"/>
              </a:lnSpc>
              <a:spcBef>
                <a:spcPts val="0"/>
              </a:spcBef>
              <a:spcAft>
                <a:spcPts val="0"/>
              </a:spcAft>
              <a:buNone/>
            </a:pPr>
            <a:endParaRPr sz="2400">
              <a:solidFill>
                <a:srgbClr val="262638"/>
              </a:solidFill>
              <a:latin typeface="Montserrat"/>
              <a:ea typeface="Montserrat"/>
              <a:cs typeface="Montserrat"/>
              <a:sym typeface="Montserrat"/>
            </a:endParaRPr>
          </a:p>
          <a:p>
            <a:pPr marL="0" marR="0" lvl="0" indent="0" algn="l" rtl="0">
              <a:lnSpc>
                <a:spcPct val="139958"/>
              </a:lnSpc>
              <a:spcBef>
                <a:spcPts val="0"/>
              </a:spcBef>
              <a:spcAft>
                <a:spcPts val="0"/>
              </a:spcAft>
              <a:buNone/>
            </a:pPr>
            <a:r>
              <a:rPr lang="en-US" sz="2400">
                <a:solidFill>
                  <a:srgbClr val="262638"/>
                </a:solidFill>
                <a:latin typeface="Montserrat"/>
                <a:ea typeface="Montserrat"/>
                <a:cs typeface="Montserrat"/>
                <a:sym typeface="Montserrat"/>
              </a:rPr>
              <a:t>Writing centers as boundary spaces</a:t>
            </a:r>
            <a:endParaRPr/>
          </a:p>
          <a:p>
            <a:pPr marL="0" marR="0" lvl="0" indent="0" algn="l" rtl="0">
              <a:lnSpc>
                <a:spcPct val="139958"/>
              </a:lnSpc>
              <a:spcBef>
                <a:spcPts val="0"/>
              </a:spcBef>
              <a:spcAft>
                <a:spcPts val="0"/>
              </a:spcAft>
              <a:buNone/>
            </a:pPr>
            <a:endParaRPr sz="2400">
              <a:solidFill>
                <a:srgbClr val="262638"/>
              </a:solidFill>
              <a:latin typeface="Montserrat"/>
              <a:ea typeface="Montserrat"/>
              <a:cs typeface="Montserrat"/>
              <a:sym typeface="Montserrat"/>
            </a:endParaRPr>
          </a:p>
          <a:p>
            <a:pPr marL="0" marR="0" lvl="0" indent="0" algn="l" rtl="0">
              <a:lnSpc>
                <a:spcPct val="139958"/>
              </a:lnSpc>
              <a:spcBef>
                <a:spcPts val="0"/>
              </a:spcBef>
              <a:spcAft>
                <a:spcPts val="0"/>
              </a:spcAft>
              <a:buNone/>
            </a:pPr>
            <a:r>
              <a:rPr lang="en-US" sz="2400">
                <a:solidFill>
                  <a:srgbClr val="262638"/>
                </a:solidFill>
                <a:latin typeface="Montserrat"/>
                <a:ea typeface="Montserrat"/>
                <a:cs typeface="Montserrat"/>
                <a:sym typeface="Montserrat"/>
              </a:rPr>
              <a:t>Writing center work is boundary work</a:t>
            </a:r>
            <a:endParaRPr/>
          </a:p>
          <a:p>
            <a:pPr marL="0" marR="0" lvl="0" indent="0" algn="l" rtl="0">
              <a:lnSpc>
                <a:spcPct val="139958"/>
              </a:lnSpc>
              <a:spcBef>
                <a:spcPts val="0"/>
              </a:spcBef>
              <a:spcAft>
                <a:spcPts val="0"/>
              </a:spcAft>
              <a:buNone/>
            </a:pPr>
            <a:endParaRPr sz="2400">
              <a:solidFill>
                <a:srgbClr val="262638"/>
              </a:solidFill>
              <a:latin typeface="Montserrat"/>
              <a:ea typeface="Montserrat"/>
              <a:cs typeface="Montserrat"/>
              <a:sym typeface="Montserrat"/>
            </a:endParaRPr>
          </a:p>
          <a:p>
            <a:pPr marL="0" marR="0" lvl="0" indent="0" algn="l" rtl="0">
              <a:lnSpc>
                <a:spcPct val="139958"/>
              </a:lnSpc>
              <a:spcBef>
                <a:spcPts val="0"/>
              </a:spcBef>
              <a:spcAft>
                <a:spcPts val="0"/>
              </a:spcAft>
              <a:buNone/>
            </a:pPr>
            <a:r>
              <a:rPr lang="en-US" sz="2400">
                <a:solidFill>
                  <a:srgbClr val="262638"/>
                </a:solidFill>
                <a:latin typeface="Montserrat"/>
                <a:ea typeface="Montserrat"/>
                <a:cs typeface="Montserrat"/>
                <a:sym typeface="Montserrat"/>
              </a:rPr>
              <a:t>Navigating &amp; negotiating</a:t>
            </a:r>
            <a:endParaRPr/>
          </a:p>
          <a:p>
            <a:pPr marL="0" marR="0" lvl="0" indent="0" algn="l" rtl="0">
              <a:lnSpc>
                <a:spcPct val="139958"/>
              </a:lnSpc>
              <a:spcBef>
                <a:spcPts val="0"/>
              </a:spcBef>
              <a:spcAft>
                <a:spcPts val="0"/>
              </a:spcAft>
              <a:buNone/>
            </a:pPr>
            <a:endParaRPr sz="2400">
              <a:solidFill>
                <a:srgbClr val="262638"/>
              </a:solidFill>
              <a:latin typeface="Montserrat"/>
              <a:ea typeface="Montserrat"/>
              <a:cs typeface="Montserrat"/>
              <a:sym typeface="Montserrat"/>
            </a:endParaRPr>
          </a:p>
          <a:p>
            <a:pPr marL="0" marR="0" lvl="0" indent="0" algn="l" rtl="0">
              <a:lnSpc>
                <a:spcPct val="139958"/>
              </a:lnSpc>
              <a:spcBef>
                <a:spcPts val="0"/>
              </a:spcBef>
              <a:spcAft>
                <a:spcPts val="0"/>
              </a:spcAft>
              <a:buNone/>
            </a:pPr>
            <a:r>
              <a:rPr lang="en-US" sz="2400">
                <a:solidFill>
                  <a:srgbClr val="262638"/>
                </a:solidFill>
                <a:latin typeface="Montserrat"/>
                <a:ea typeface="Montserrat"/>
                <a:cs typeface="Montserrat"/>
                <a:sym typeface="Montserrat"/>
              </a:rPr>
              <a:t>Transfer </a:t>
            </a:r>
            <a:endParaRPr/>
          </a:p>
          <a:p>
            <a:pPr marL="0" marR="0" lvl="0" indent="0" algn="l" rtl="0">
              <a:lnSpc>
                <a:spcPct val="139958"/>
              </a:lnSpc>
              <a:spcBef>
                <a:spcPts val="0"/>
              </a:spcBef>
              <a:spcAft>
                <a:spcPts val="0"/>
              </a:spcAft>
              <a:buNone/>
            </a:pPr>
            <a:endParaRPr sz="2400">
              <a:solidFill>
                <a:srgbClr val="262638"/>
              </a:solidFill>
              <a:latin typeface="Montserrat"/>
              <a:ea typeface="Montserrat"/>
              <a:cs typeface="Montserrat"/>
              <a:sym typeface="Montserrat"/>
            </a:endParaRPr>
          </a:p>
          <a:p>
            <a:pPr marL="0" marR="0" lvl="0" indent="0" algn="l" rtl="0">
              <a:lnSpc>
                <a:spcPct val="139958"/>
              </a:lnSpc>
              <a:spcBef>
                <a:spcPts val="0"/>
              </a:spcBef>
              <a:spcAft>
                <a:spcPts val="0"/>
              </a:spcAft>
              <a:buNone/>
            </a:pPr>
            <a:r>
              <a:rPr lang="en-US" sz="2400">
                <a:solidFill>
                  <a:srgbClr val="262638"/>
                </a:solidFill>
                <a:latin typeface="Montserrat"/>
                <a:ea typeface="Montserrat"/>
                <a:cs typeface="Montserrat"/>
                <a:sym typeface="Montserrat"/>
              </a:rPr>
              <a:t>Critical self-reflection</a:t>
            </a:r>
            <a:endParaRPr/>
          </a:p>
        </p:txBody>
      </p:sp>
      <p:pic>
        <p:nvPicPr>
          <p:cNvPr id="204" name="Google Shape;204;p29"/>
          <p:cNvPicPr preferRelativeResize="0"/>
          <p:nvPr/>
        </p:nvPicPr>
        <p:blipFill rotWithShape="1">
          <a:blip r:embed="rId3">
            <a:alphaModFix/>
          </a:blip>
          <a:srcRect l="36174" t="7176" r="3541" b="20294"/>
          <a:stretch/>
        </p:blipFill>
        <p:spPr>
          <a:xfrm>
            <a:off x="5702709" y="0"/>
            <a:ext cx="4050891" cy="7315200"/>
          </a:xfrm>
          <a:prstGeom prst="rect">
            <a:avLst/>
          </a:prstGeom>
          <a:noFill/>
          <a:ln>
            <a:noFill/>
          </a:ln>
        </p:spPr>
      </p:pic>
      <p:sp>
        <p:nvSpPr>
          <p:cNvPr id="205" name="Google Shape;205;p29"/>
          <p:cNvSpPr/>
          <p:nvPr/>
        </p:nvSpPr>
        <p:spPr>
          <a:xfrm>
            <a:off x="0" y="0"/>
            <a:ext cx="9855903" cy="841628"/>
          </a:xfrm>
          <a:custGeom>
            <a:avLst/>
            <a:gdLst/>
            <a:ahLst/>
            <a:cxnLst/>
            <a:rect l="l" t="t" r="r" b="b"/>
            <a:pathLst>
              <a:path w="7436185" h="635000" extrusionOk="0">
                <a:moveTo>
                  <a:pt x="0" y="0"/>
                </a:moveTo>
                <a:lnTo>
                  <a:pt x="7436185" y="0"/>
                </a:lnTo>
                <a:lnTo>
                  <a:pt x="7436185" y="635000"/>
                </a:lnTo>
                <a:lnTo>
                  <a:pt x="0" y="635000"/>
                </a:lnTo>
                <a:close/>
              </a:path>
            </a:pathLst>
          </a:custGeom>
          <a:solidFill>
            <a:srgbClr val="3F5E66"/>
          </a:solidFill>
          <a:ln>
            <a:noFill/>
          </a:ln>
        </p:spPr>
      </p:sp>
      <p:sp>
        <p:nvSpPr>
          <p:cNvPr id="206" name="Google Shape;206;p29"/>
          <p:cNvSpPr txBox="1"/>
          <p:nvPr/>
        </p:nvSpPr>
        <p:spPr>
          <a:xfrm>
            <a:off x="-28575" y="118808"/>
            <a:ext cx="9782175" cy="48133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None/>
            </a:pPr>
            <a:r>
              <a:rPr lang="en-US" sz="2800">
                <a:solidFill>
                  <a:srgbClr val="FFFFF5"/>
                </a:solidFill>
                <a:latin typeface="Montserrat"/>
                <a:ea typeface="Montserrat"/>
                <a:cs typeface="Montserrat"/>
                <a:sym typeface="Montserrat"/>
              </a:rPr>
              <a:t>LEARNING INVOLVES CONTEXT &amp; BOUNDARIES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F5E66"/>
        </a:solidFill>
        <a:effectLst/>
      </p:bgPr>
    </p:bg>
    <p:spTree>
      <p:nvGrpSpPr>
        <p:cNvPr id="1" name="Shape 210"/>
        <p:cNvGrpSpPr/>
        <p:nvPr/>
      </p:nvGrpSpPr>
      <p:grpSpPr>
        <a:xfrm>
          <a:off x="0" y="0"/>
          <a:ext cx="0" cy="0"/>
          <a:chOff x="0" y="0"/>
          <a:chExt cx="0" cy="0"/>
        </a:xfrm>
      </p:grpSpPr>
      <p:sp>
        <p:nvSpPr>
          <p:cNvPr id="211" name="Google Shape;211;p30"/>
          <p:cNvSpPr txBox="1"/>
          <p:nvPr/>
        </p:nvSpPr>
        <p:spPr>
          <a:xfrm>
            <a:off x="702059" y="6498067"/>
            <a:ext cx="8353425" cy="407480"/>
          </a:xfrm>
          <a:prstGeom prst="rect">
            <a:avLst/>
          </a:prstGeom>
          <a:noFill/>
          <a:ln>
            <a:noFill/>
          </a:ln>
        </p:spPr>
        <p:txBody>
          <a:bodyPr spcFirstLastPara="1" wrap="square" lIns="0" tIns="0" rIns="0" bIns="0" anchor="t" anchorCtr="0">
            <a:noAutofit/>
          </a:bodyPr>
          <a:lstStyle/>
          <a:p>
            <a:pPr marL="0" marR="0" lvl="0" indent="0" algn="ctr" rtl="0">
              <a:lnSpc>
                <a:spcPct val="140016"/>
              </a:lnSpc>
              <a:spcBef>
                <a:spcPts val="0"/>
              </a:spcBef>
              <a:spcAft>
                <a:spcPts val="0"/>
              </a:spcAft>
              <a:buNone/>
            </a:pPr>
            <a:r>
              <a:rPr lang="en-US" sz="1207">
                <a:solidFill>
                  <a:srgbClr val="94DDCC"/>
                </a:solidFill>
                <a:latin typeface="Cardo"/>
                <a:ea typeface="Cardo"/>
                <a:cs typeface="Cardo"/>
                <a:sym typeface="Cardo"/>
              </a:rPr>
              <a:t>Figure 1: Illustration of the interdisciplinary nature of writing centers Adapted from “Let’s Talk!’ ESL Students’ Needs and Writing Centre Philosophy” by L. Moussu, 2013, TESL Canada Journal, 30(2), p. 65)</a:t>
            </a:r>
            <a:endParaRPr/>
          </a:p>
        </p:txBody>
      </p:sp>
      <p:pic>
        <p:nvPicPr>
          <p:cNvPr id="212" name="Google Shape;212;p30"/>
          <p:cNvPicPr preferRelativeResize="0"/>
          <p:nvPr/>
        </p:nvPicPr>
        <p:blipFill rotWithShape="1">
          <a:blip r:embed="rId3">
            <a:alphaModFix/>
          </a:blip>
          <a:srcRect t="20" b="19"/>
          <a:stretch/>
        </p:blipFill>
        <p:spPr>
          <a:xfrm>
            <a:off x="2206470" y="940257"/>
            <a:ext cx="5331888" cy="50903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216"/>
        <p:cNvGrpSpPr/>
        <p:nvPr/>
      </p:nvGrpSpPr>
      <p:grpSpPr>
        <a:xfrm>
          <a:off x="0" y="0"/>
          <a:ext cx="0" cy="0"/>
          <a:chOff x="0" y="0"/>
          <a:chExt cx="0" cy="0"/>
        </a:xfrm>
      </p:grpSpPr>
      <p:pic>
        <p:nvPicPr>
          <p:cNvPr id="217" name="Google Shape;217;p31"/>
          <p:cNvPicPr preferRelativeResize="0"/>
          <p:nvPr/>
        </p:nvPicPr>
        <p:blipFill rotWithShape="1">
          <a:blip r:embed="rId3">
            <a:alphaModFix/>
          </a:blip>
          <a:srcRect t="13111" b="21663"/>
          <a:stretch/>
        </p:blipFill>
        <p:spPr>
          <a:xfrm>
            <a:off x="-75221" y="-771011"/>
            <a:ext cx="9838339" cy="4265176"/>
          </a:xfrm>
          <a:prstGeom prst="rect">
            <a:avLst/>
          </a:prstGeom>
          <a:noFill/>
          <a:ln>
            <a:noFill/>
          </a:ln>
        </p:spPr>
      </p:pic>
      <p:sp>
        <p:nvSpPr>
          <p:cNvPr id="218" name="Google Shape;218;p31"/>
          <p:cNvSpPr txBox="1"/>
          <p:nvPr/>
        </p:nvSpPr>
        <p:spPr>
          <a:xfrm>
            <a:off x="731520" y="4462498"/>
            <a:ext cx="8290560" cy="1263015"/>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None/>
            </a:pPr>
            <a:r>
              <a:rPr lang="en-US" sz="2400">
                <a:solidFill>
                  <a:srgbClr val="000000"/>
                </a:solidFill>
                <a:latin typeface="Montserrat"/>
                <a:ea typeface="Montserrat"/>
                <a:cs typeface="Montserrat"/>
                <a:sym typeface="Montserrat"/>
              </a:rPr>
              <a:t>“[T]he ‘problems’ are not located in individuals but in the difficulty of moving among systems” (Grimm, 2008, p. 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2638"/>
        </a:solidFill>
        <a:effectLst/>
      </p:bgPr>
    </p:bg>
    <p:spTree>
      <p:nvGrpSpPr>
        <p:cNvPr id="1" name="Shape 93"/>
        <p:cNvGrpSpPr/>
        <p:nvPr/>
      </p:nvGrpSpPr>
      <p:grpSpPr>
        <a:xfrm>
          <a:off x="0" y="0"/>
          <a:ext cx="0" cy="0"/>
          <a:chOff x="0" y="0"/>
          <a:chExt cx="0" cy="0"/>
        </a:xfrm>
      </p:grpSpPr>
      <p:sp>
        <p:nvSpPr>
          <p:cNvPr id="94" name="Google Shape;94;p14"/>
          <p:cNvSpPr txBox="1"/>
          <p:nvPr/>
        </p:nvSpPr>
        <p:spPr>
          <a:xfrm>
            <a:off x="138223" y="2749659"/>
            <a:ext cx="8541476" cy="1051570"/>
          </a:xfrm>
          <a:prstGeom prst="rect">
            <a:avLst/>
          </a:prstGeom>
          <a:noFill/>
          <a:ln>
            <a:noFill/>
          </a:ln>
        </p:spPr>
        <p:txBody>
          <a:bodyPr spcFirstLastPara="1" wrap="square" lIns="0" tIns="0" rIns="0" bIns="0" anchor="t" anchorCtr="0">
            <a:noAutofit/>
          </a:bodyPr>
          <a:lstStyle/>
          <a:p>
            <a:pPr marL="0" marR="0" lvl="0" indent="0" algn="ctr" rtl="0">
              <a:lnSpc>
                <a:spcPct val="116971"/>
              </a:lnSpc>
              <a:spcBef>
                <a:spcPts val="0"/>
              </a:spcBef>
              <a:spcAft>
                <a:spcPts val="0"/>
              </a:spcAft>
              <a:buClr>
                <a:srgbClr val="94DDCC"/>
              </a:buClr>
              <a:buSzPts val="3500"/>
              <a:buFont typeface="Montserrat"/>
              <a:buNone/>
            </a:pPr>
            <a:r>
              <a:rPr lang="en-US" sz="3500" b="0" i="0" u="none" strike="noStrike" cap="none">
                <a:solidFill>
                  <a:srgbClr val="94DDCC"/>
                </a:solidFill>
                <a:latin typeface="Montserrat"/>
                <a:ea typeface="Montserrat"/>
                <a:cs typeface="Montserrat"/>
                <a:sym typeface="Montserrat"/>
              </a:rPr>
              <a:t>MYTHS ABOUT </a:t>
            </a:r>
            <a:endParaRPr/>
          </a:p>
          <a:p>
            <a:pPr marL="0" marR="0" lvl="0" indent="0" algn="ctr" rtl="0">
              <a:lnSpc>
                <a:spcPct val="116971"/>
              </a:lnSpc>
              <a:spcBef>
                <a:spcPts val="0"/>
              </a:spcBef>
              <a:spcAft>
                <a:spcPts val="0"/>
              </a:spcAft>
              <a:buClr>
                <a:srgbClr val="94DDCC"/>
              </a:buClr>
              <a:buSzPts val="3500"/>
              <a:buFont typeface="Montserrat"/>
              <a:buNone/>
            </a:pPr>
            <a:r>
              <a:rPr lang="en-US" sz="3500" b="0" i="0" u="none" strike="noStrike" cap="none">
                <a:solidFill>
                  <a:srgbClr val="94DDCC"/>
                </a:solidFill>
                <a:latin typeface="Montserrat"/>
                <a:ea typeface="Montserrat"/>
                <a:cs typeface="Montserrat"/>
                <a:sym typeface="Montserrat"/>
              </a:rPr>
              <a:t>MULTILINGUAL WRITERS</a:t>
            </a:r>
            <a:endParaRPr/>
          </a:p>
        </p:txBody>
      </p:sp>
      <p:pic>
        <p:nvPicPr>
          <p:cNvPr id="95" name="Google Shape;95;p14"/>
          <p:cNvPicPr preferRelativeResize="0"/>
          <p:nvPr/>
        </p:nvPicPr>
        <p:blipFill rotWithShape="1">
          <a:blip r:embed="rId3">
            <a:alphaModFix/>
          </a:blip>
          <a:srcRect/>
          <a:stretch/>
        </p:blipFill>
        <p:spPr>
          <a:xfrm>
            <a:off x="8759198" y="-364967"/>
            <a:ext cx="1457566" cy="8191653"/>
          </a:xfrm>
          <a:prstGeom prst="rect">
            <a:avLst/>
          </a:prstGeom>
          <a:noFill/>
          <a:ln>
            <a:noFill/>
          </a:ln>
        </p:spPr>
      </p:pic>
      <p:sp>
        <p:nvSpPr>
          <p:cNvPr id="96" name="Google Shape;96;p14"/>
          <p:cNvSpPr txBox="1"/>
          <p:nvPr/>
        </p:nvSpPr>
        <p:spPr>
          <a:xfrm>
            <a:off x="337023" y="6146927"/>
            <a:ext cx="8143875" cy="559181"/>
          </a:xfrm>
          <a:prstGeom prst="rect">
            <a:avLst/>
          </a:prstGeom>
          <a:noFill/>
          <a:ln>
            <a:noFill/>
          </a:ln>
        </p:spPr>
        <p:txBody>
          <a:bodyPr spcFirstLastPara="1" wrap="square" lIns="0" tIns="0" rIns="0" bIns="0" anchor="t" anchorCtr="0">
            <a:noAutofit/>
          </a:bodyPr>
          <a:lstStyle/>
          <a:p>
            <a:pPr marL="0" marR="0" lvl="0" indent="0" algn="l" rtl="0">
              <a:lnSpc>
                <a:spcPct val="140024"/>
              </a:lnSpc>
              <a:spcBef>
                <a:spcPts val="0"/>
              </a:spcBef>
              <a:spcAft>
                <a:spcPts val="0"/>
              </a:spcAft>
              <a:buClr>
                <a:srgbClr val="94DDCC"/>
              </a:buClr>
              <a:buSzPts val="1609"/>
              <a:buFont typeface="Montserrat"/>
              <a:buNone/>
            </a:pPr>
            <a:r>
              <a:rPr lang="en-US" sz="1609" b="0" i="0" u="none" strike="noStrike" cap="none">
                <a:solidFill>
                  <a:srgbClr val="94DDCC"/>
                </a:solidFill>
                <a:latin typeface="Montserrat"/>
                <a:ea typeface="Montserrat"/>
                <a:cs typeface="Montserrat"/>
                <a:sym typeface="Montserrat"/>
              </a:rPr>
              <a:t>Terese Thonus</a:t>
            </a:r>
            <a:endParaRPr sz="1609" b="0" i="0" u="none" strike="noStrike" cap="none">
              <a:solidFill>
                <a:srgbClr val="94DDCC"/>
              </a:solidFill>
              <a:latin typeface="Montserrat"/>
              <a:ea typeface="Montserrat"/>
              <a:cs typeface="Montserrat"/>
              <a:sym typeface="Montserrat"/>
            </a:endParaRPr>
          </a:p>
          <a:p>
            <a:pPr marL="0" marR="0" lvl="0" indent="0" algn="l" rtl="0">
              <a:lnSpc>
                <a:spcPct val="140024"/>
              </a:lnSpc>
              <a:spcBef>
                <a:spcPts val="0"/>
              </a:spcBef>
              <a:spcAft>
                <a:spcPts val="0"/>
              </a:spcAft>
              <a:buClr>
                <a:srgbClr val="94DDCC"/>
              </a:buClr>
              <a:buSzPts val="1609"/>
              <a:buFont typeface="Montserrat"/>
              <a:buNone/>
            </a:pPr>
            <a:r>
              <a:rPr lang="en-US" sz="1609" b="0" i="0" u="none" strike="noStrike" cap="none">
                <a:solidFill>
                  <a:srgbClr val="94DDCC"/>
                </a:solidFill>
                <a:latin typeface="Montserrat"/>
                <a:ea typeface="Montserrat"/>
                <a:cs typeface="Montserrat"/>
                <a:sym typeface="Montserrat"/>
              </a:rPr>
              <a:t>University of Baltimore</a:t>
            </a:r>
            <a:endParaRPr sz="1609" b="0" i="0" u="none" strike="noStrike" cap="none">
              <a:solidFill>
                <a:srgbClr val="94DDCC"/>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62638"/>
        </a:solidFill>
        <a:effectLst/>
      </p:bgPr>
    </p:bg>
    <p:spTree>
      <p:nvGrpSpPr>
        <p:cNvPr id="1" name="Shape 222"/>
        <p:cNvGrpSpPr/>
        <p:nvPr/>
      </p:nvGrpSpPr>
      <p:grpSpPr>
        <a:xfrm>
          <a:off x="0" y="0"/>
          <a:ext cx="0" cy="0"/>
          <a:chOff x="0" y="0"/>
          <a:chExt cx="0" cy="0"/>
        </a:xfrm>
      </p:grpSpPr>
      <p:sp>
        <p:nvSpPr>
          <p:cNvPr id="223" name="Google Shape;223;p32"/>
          <p:cNvSpPr txBox="1"/>
          <p:nvPr/>
        </p:nvSpPr>
        <p:spPr>
          <a:xfrm>
            <a:off x="138223" y="2749659"/>
            <a:ext cx="8541476" cy="525785"/>
          </a:xfrm>
          <a:prstGeom prst="rect">
            <a:avLst/>
          </a:prstGeom>
          <a:noFill/>
          <a:ln>
            <a:noFill/>
          </a:ln>
        </p:spPr>
        <p:txBody>
          <a:bodyPr spcFirstLastPara="1" wrap="square" lIns="0" tIns="0" rIns="0" bIns="0" anchor="t" anchorCtr="0">
            <a:noAutofit/>
          </a:bodyPr>
          <a:lstStyle/>
          <a:p>
            <a:pPr marL="0" marR="0" lvl="0" indent="0" algn="ctr" rtl="0">
              <a:lnSpc>
                <a:spcPct val="116971"/>
              </a:lnSpc>
              <a:spcBef>
                <a:spcPts val="0"/>
              </a:spcBef>
              <a:spcAft>
                <a:spcPts val="0"/>
              </a:spcAft>
              <a:buClr>
                <a:srgbClr val="94DDCC"/>
              </a:buClr>
              <a:buSzPts val="3500"/>
              <a:buFont typeface="Montserrat"/>
              <a:buNone/>
            </a:pPr>
            <a:r>
              <a:rPr lang="en-US" sz="3500" b="0" i="0" u="none" strike="noStrike" cap="none">
                <a:solidFill>
                  <a:srgbClr val="94DDCC"/>
                </a:solidFill>
                <a:latin typeface="Montserrat"/>
                <a:ea typeface="Montserrat"/>
                <a:cs typeface="Montserrat"/>
                <a:sym typeface="Montserrat"/>
              </a:rPr>
              <a:t>TUTOR EDUCATION OBJECTIVES</a:t>
            </a:r>
            <a:endParaRPr/>
          </a:p>
        </p:txBody>
      </p:sp>
      <p:pic>
        <p:nvPicPr>
          <p:cNvPr id="224" name="Google Shape;224;p32"/>
          <p:cNvPicPr preferRelativeResize="0"/>
          <p:nvPr/>
        </p:nvPicPr>
        <p:blipFill rotWithShape="1">
          <a:blip r:embed="rId3">
            <a:alphaModFix/>
          </a:blip>
          <a:srcRect/>
          <a:stretch/>
        </p:blipFill>
        <p:spPr>
          <a:xfrm>
            <a:off x="8759198" y="-364967"/>
            <a:ext cx="1457566" cy="8191653"/>
          </a:xfrm>
          <a:prstGeom prst="rect">
            <a:avLst/>
          </a:prstGeom>
          <a:noFill/>
          <a:ln>
            <a:noFill/>
          </a:ln>
        </p:spPr>
      </p:pic>
      <p:sp>
        <p:nvSpPr>
          <p:cNvPr id="225" name="Google Shape;225;p32"/>
          <p:cNvSpPr txBox="1"/>
          <p:nvPr/>
        </p:nvSpPr>
        <p:spPr>
          <a:xfrm>
            <a:off x="337023" y="6146927"/>
            <a:ext cx="8143875" cy="559181"/>
          </a:xfrm>
          <a:prstGeom prst="rect">
            <a:avLst/>
          </a:prstGeom>
          <a:noFill/>
          <a:ln>
            <a:noFill/>
          </a:ln>
        </p:spPr>
        <p:txBody>
          <a:bodyPr spcFirstLastPara="1" wrap="square" lIns="0" tIns="0" rIns="0" bIns="0" anchor="t" anchorCtr="0">
            <a:noAutofit/>
          </a:bodyPr>
          <a:lstStyle/>
          <a:p>
            <a:pPr marL="0" marR="0" lvl="0" indent="0" algn="l" rtl="0">
              <a:lnSpc>
                <a:spcPct val="140024"/>
              </a:lnSpc>
              <a:spcBef>
                <a:spcPts val="0"/>
              </a:spcBef>
              <a:spcAft>
                <a:spcPts val="0"/>
              </a:spcAft>
              <a:buClr>
                <a:srgbClr val="94DDCC"/>
              </a:buClr>
              <a:buSzPts val="1609"/>
              <a:buFont typeface="Montserrat"/>
              <a:buNone/>
            </a:pPr>
            <a:r>
              <a:rPr lang="en-US" sz="1609" b="0" i="0" u="none" strike="noStrike" cap="none">
                <a:solidFill>
                  <a:srgbClr val="94DDCC"/>
                </a:solidFill>
                <a:latin typeface="Montserrat"/>
                <a:ea typeface="Montserrat"/>
                <a:cs typeface="Montserrat"/>
                <a:sym typeface="Montserrat"/>
              </a:rPr>
              <a:t>Percival Guevarra</a:t>
            </a:r>
            <a:endParaRPr/>
          </a:p>
          <a:p>
            <a:pPr marL="0" marR="0" lvl="0" indent="0" algn="l" rtl="0">
              <a:lnSpc>
                <a:spcPct val="140024"/>
              </a:lnSpc>
              <a:spcBef>
                <a:spcPts val="0"/>
              </a:spcBef>
              <a:spcAft>
                <a:spcPts val="0"/>
              </a:spcAft>
              <a:buClr>
                <a:srgbClr val="94DDCC"/>
              </a:buClr>
              <a:buSzPts val="1609"/>
              <a:buFont typeface="Montserrat"/>
              <a:buNone/>
            </a:pPr>
            <a:r>
              <a:rPr lang="en-US" sz="1609">
                <a:solidFill>
                  <a:srgbClr val="94DDCC"/>
                </a:solidFill>
                <a:latin typeface="Montserrat"/>
                <a:ea typeface="Montserrat"/>
                <a:cs typeface="Montserrat"/>
                <a:sym typeface="Montserrat"/>
              </a:rPr>
              <a:t>University of California, Irvine</a:t>
            </a:r>
            <a:endParaRPr sz="1609" b="0" i="0" u="none" strike="noStrike" cap="none">
              <a:solidFill>
                <a:srgbClr val="94DDCC"/>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230"/>
        <p:cNvGrpSpPr/>
        <p:nvPr/>
      </p:nvGrpSpPr>
      <p:grpSpPr>
        <a:xfrm>
          <a:off x="0" y="0"/>
          <a:ext cx="0" cy="0"/>
          <a:chOff x="0" y="0"/>
          <a:chExt cx="0" cy="0"/>
        </a:xfrm>
      </p:grpSpPr>
      <p:sp>
        <p:nvSpPr>
          <p:cNvPr id="231" name="Google Shape;231;p33"/>
          <p:cNvSpPr txBox="1"/>
          <p:nvPr/>
        </p:nvSpPr>
        <p:spPr>
          <a:xfrm>
            <a:off x="152400" y="1175318"/>
            <a:ext cx="3439718" cy="417460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a:solidFill>
                <a:srgbClr val="262638"/>
              </a:solidFill>
              <a:latin typeface="Montserrat"/>
              <a:ea typeface="Montserrat"/>
              <a:cs typeface="Montserrat"/>
              <a:sym typeface="Montserrat"/>
            </a:endParaRPr>
          </a:p>
          <a:p>
            <a:pPr marL="0" marR="0" lvl="0" indent="0" algn="l" rtl="0">
              <a:spcBef>
                <a:spcPts val="0"/>
              </a:spcBef>
              <a:spcAft>
                <a:spcPts val="0"/>
              </a:spcAft>
              <a:buNone/>
            </a:pPr>
            <a:endParaRPr sz="2000">
              <a:solidFill>
                <a:srgbClr val="262638"/>
              </a:solidFill>
              <a:latin typeface="Montserrat"/>
              <a:ea typeface="Montserrat"/>
              <a:cs typeface="Montserrat"/>
              <a:sym typeface="Montserrat"/>
            </a:endParaRPr>
          </a:p>
          <a:p>
            <a:pPr marL="0" marR="0" lvl="0" indent="0" algn="l" rtl="0">
              <a:spcBef>
                <a:spcPts val="0"/>
              </a:spcBef>
              <a:spcAft>
                <a:spcPts val="0"/>
              </a:spcAft>
              <a:buNone/>
            </a:pPr>
            <a:r>
              <a:rPr lang="en-US" sz="2000">
                <a:solidFill>
                  <a:srgbClr val="262638"/>
                </a:solidFill>
                <a:latin typeface="Montserrat"/>
                <a:ea typeface="Montserrat"/>
                <a:cs typeface="Montserrat"/>
                <a:sym typeface="Montserrat"/>
              </a:rPr>
              <a:t>Tutors Will Be Able To (TWBAT) react positively and productively</a:t>
            </a:r>
            <a:endParaRPr/>
          </a:p>
          <a:p>
            <a:pPr marL="0" marR="0" lvl="0" indent="0" algn="l" rtl="0">
              <a:lnSpc>
                <a:spcPct val="197200"/>
              </a:lnSpc>
              <a:spcBef>
                <a:spcPts val="0"/>
              </a:spcBef>
              <a:spcAft>
                <a:spcPts val="0"/>
              </a:spcAft>
              <a:buNone/>
            </a:pPr>
            <a:endParaRPr sz="2000">
              <a:solidFill>
                <a:srgbClr val="262638"/>
              </a:solidFill>
              <a:latin typeface="Montserrat"/>
              <a:ea typeface="Montserrat"/>
              <a:cs typeface="Montserrat"/>
              <a:sym typeface="Montserrat"/>
            </a:endParaRPr>
          </a:p>
          <a:p>
            <a:pPr marL="0" marR="0" lvl="0" indent="0" algn="l" rtl="0">
              <a:lnSpc>
                <a:spcPct val="197200"/>
              </a:lnSpc>
              <a:spcBef>
                <a:spcPts val="0"/>
              </a:spcBef>
              <a:spcAft>
                <a:spcPts val="0"/>
              </a:spcAft>
              <a:buNone/>
            </a:pPr>
            <a:r>
              <a:rPr lang="en-US" sz="2000">
                <a:solidFill>
                  <a:srgbClr val="262638"/>
                </a:solidFill>
                <a:latin typeface="Montserrat"/>
                <a:ea typeface="Montserrat"/>
                <a:cs typeface="Montserrat"/>
                <a:sym typeface="Montserrat"/>
              </a:rPr>
              <a:t>TWBAT learn about the student's context</a:t>
            </a:r>
            <a:endParaRPr/>
          </a:p>
          <a:p>
            <a:pPr marL="0" marR="0" lvl="0" indent="0" algn="l" rtl="0">
              <a:lnSpc>
                <a:spcPct val="197200"/>
              </a:lnSpc>
              <a:spcBef>
                <a:spcPts val="0"/>
              </a:spcBef>
              <a:spcAft>
                <a:spcPts val="0"/>
              </a:spcAft>
              <a:buNone/>
            </a:pPr>
            <a:endParaRPr sz="2000">
              <a:solidFill>
                <a:srgbClr val="262638"/>
              </a:solidFill>
              <a:latin typeface="Montserrat"/>
              <a:ea typeface="Montserrat"/>
              <a:cs typeface="Montserrat"/>
              <a:sym typeface="Montserrat"/>
            </a:endParaRPr>
          </a:p>
          <a:p>
            <a:pPr marL="0" marR="0" lvl="0" indent="0" algn="l" rtl="0">
              <a:lnSpc>
                <a:spcPct val="197200"/>
              </a:lnSpc>
              <a:spcBef>
                <a:spcPts val="0"/>
              </a:spcBef>
              <a:spcAft>
                <a:spcPts val="0"/>
              </a:spcAft>
              <a:buNone/>
            </a:pPr>
            <a:r>
              <a:rPr lang="en-US" sz="2000">
                <a:solidFill>
                  <a:srgbClr val="262638"/>
                </a:solidFill>
                <a:latin typeface="Montserrat"/>
                <a:ea typeface="Montserrat"/>
                <a:cs typeface="Montserrat"/>
                <a:sym typeface="Montserrat"/>
              </a:rPr>
              <a:t>TWBAT set goals for the session in an appropriate manner</a:t>
            </a:r>
            <a:endParaRPr/>
          </a:p>
        </p:txBody>
      </p:sp>
      <p:sp>
        <p:nvSpPr>
          <p:cNvPr id="232" name="Google Shape;232;p33"/>
          <p:cNvSpPr/>
          <p:nvPr/>
        </p:nvSpPr>
        <p:spPr>
          <a:xfrm>
            <a:off x="0" y="0"/>
            <a:ext cx="9855903" cy="1250576"/>
          </a:xfrm>
          <a:custGeom>
            <a:avLst/>
            <a:gdLst/>
            <a:ahLst/>
            <a:cxnLst/>
            <a:rect l="l" t="t" r="r" b="b"/>
            <a:pathLst>
              <a:path w="7436185" h="635000" extrusionOk="0">
                <a:moveTo>
                  <a:pt x="0" y="0"/>
                </a:moveTo>
                <a:lnTo>
                  <a:pt x="7436185" y="0"/>
                </a:lnTo>
                <a:lnTo>
                  <a:pt x="7436185" y="635000"/>
                </a:lnTo>
                <a:lnTo>
                  <a:pt x="0" y="635000"/>
                </a:lnTo>
                <a:close/>
              </a:path>
            </a:pathLst>
          </a:custGeom>
          <a:solidFill>
            <a:srgbClr val="262638"/>
          </a:solidFill>
          <a:ln>
            <a:noFill/>
          </a:ln>
        </p:spPr>
      </p:sp>
      <p:sp>
        <p:nvSpPr>
          <p:cNvPr id="233" name="Google Shape;233;p33"/>
          <p:cNvSpPr txBox="1"/>
          <p:nvPr/>
        </p:nvSpPr>
        <p:spPr>
          <a:xfrm>
            <a:off x="-28575" y="366885"/>
            <a:ext cx="9782175" cy="512897"/>
          </a:xfrm>
          <a:prstGeom prst="rect">
            <a:avLst/>
          </a:prstGeom>
          <a:noFill/>
          <a:ln>
            <a:noFill/>
          </a:ln>
        </p:spPr>
        <p:txBody>
          <a:bodyPr spcFirstLastPara="1" wrap="square" lIns="0" tIns="0" rIns="0" bIns="0" anchor="t" anchorCtr="0">
            <a:noAutofit/>
          </a:bodyPr>
          <a:lstStyle/>
          <a:p>
            <a:pPr marL="0" marR="0" lvl="0" indent="0" algn="ctr" rtl="0">
              <a:lnSpc>
                <a:spcPct val="140055"/>
              </a:lnSpc>
              <a:spcBef>
                <a:spcPts val="0"/>
              </a:spcBef>
              <a:spcAft>
                <a:spcPts val="0"/>
              </a:spcAft>
              <a:buClr>
                <a:srgbClr val="FFFFF5"/>
              </a:buClr>
              <a:buSzPts val="3218"/>
              <a:buFont typeface="Montserrat"/>
              <a:buNone/>
            </a:pPr>
            <a:r>
              <a:rPr lang="en-US" sz="3218" b="0" i="0" u="none" strike="noStrike" cap="none">
                <a:solidFill>
                  <a:srgbClr val="FFFFF5"/>
                </a:solidFill>
                <a:latin typeface="Montserrat"/>
                <a:ea typeface="Montserrat"/>
                <a:cs typeface="Montserrat"/>
                <a:sym typeface="Montserrat"/>
              </a:rPr>
              <a:t>INITIATING THE SESSION</a:t>
            </a:r>
            <a:endParaRPr/>
          </a:p>
        </p:txBody>
      </p:sp>
      <p:pic>
        <p:nvPicPr>
          <p:cNvPr id="234" name="Google Shape;234;p33" descr="A group of people sitting at a table&#10;&#10;Description automatically generated"/>
          <p:cNvPicPr preferRelativeResize="0"/>
          <p:nvPr/>
        </p:nvPicPr>
        <p:blipFill rotWithShape="1">
          <a:blip r:embed="rId3">
            <a:alphaModFix/>
          </a:blip>
          <a:srcRect/>
          <a:stretch/>
        </p:blipFill>
        <p:spPr>
          <a:xfrm>
            <a:off x="3657600" y="1250576"/>
            <a:ext cx="6096000" cy="609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239"/>
        <p:cNvGrpSpPr/>
        <p:nvPr/>
      </p:nvGrpSpPr>
      <p:grpSpPr>
        <a:xfrm>
          <a:off x="0" y="0"/>
          <a:ext cx="0" cy="0"/>
          <a:chOff x="0" y="0"/>
          <a:chExt cx="0" cy="0"/>
        </a:xfrm>
      </p:grpSpPr>
      <p:sp>
        <p:nvSpPr>
          <p:cNvPr id="240" name="Google Shape;240;p34"/>
          <p:cNvSpPr txBox="1"/>
          <p:nvPr/>
        </p:nvSpPr>
        <p:spPr>
          <a:xfrm>
            <a:off x="324420" y="4788752"/>
            <a:ext cx="9241079" cy="1684820"/>
          </a:xfrm>
          <a:prstGeom prst="rect">
            <a:avLst/>
          </a:prstGeom>
          <a:noFill/>
          <a:ln>
            <a:noFill/>
          </a:ln>
        </p:spPr>
        <p:txBody>
          <a:bodyPr spcFirstLastPara="1" wrap="square" lIns="0" tIns="0" rIns="0" bIns="0" anchor="t" anchorCtr="0">
            <a:noAutofit/>
          </a:bodyPr>
          <a:lstStyle/>
          <a:p>
            <a:pPr marL="0" marR="0" lvl="0" indent="0" algn="l" rtl="0">
              <a:lnSpc>
                <a:spcPct val="167950"/>
              </a:lnSpc>
              <a:spcBef>
                <a:spcPts val="0"/>
              </a:spcBef>
              <a:spcAft>
                <a:spcPts val="0"/>
              </a:spcAft>
              <a:buNone/>
            </a:pPr>
            <a:r>
              <a:rPr lang="en-US" sz="2000">
                <a:solidFill>
                  <a:srgbClr val="262638"/>
                </a:solidFill>
                <a:latin typeface="Montserrat"/>
                <a:ea typeface="Montserrat"/>
                <a:cs typeface="Montserrat"/>
                <a:sym typeface="Montserrat"/>
              </a:rPr>
              <a:t>TWBAT maintain priority on improving a writer and their process</a:t>
            </a:r>
            <a:endParaRPr/>
          </a:p>
          <a:p>
            <a:pPr marL="0" marR="0" lvl="0" indent="0" algn="l" rtl="0">
              <a:lnSpc>
                <a:spcPct val="167950"/>
              </a:lnSpc>
              <a:spcBef>
                <a:spcPts val="0"/>
              </a:spcBef>
              <a:spcAft>
                <a:spcPts val="0"/>
              </a:spcAft>
              <a:buNone/>
            </a:pPr>
            <a:endParaRPr sz="2000" b="0" i="0" u="none" strike="noStrike" cap="none">
              <a:solidFill>
                <a:srgbClr val="262638"/>
              </a:solidFill>
              <a:latin typeface="Montserrat"/>
              <a:ea typeface="Montserrat"/>
              <a:cs typeface="Montserrat"/>
              <a:sym typeface="Montserrat"/>
            </a:endParaRPr>
          </a:p>
          <a:p>
            <a:pPr marL="0" marR="0" lvl="0" indent="0" algn="l" rtl="0">
              <a:lnSpc>
                <a:spcPct val="167950"/>
              </a:lnSpc>
              <a:spcBef>
                <a:spcPts val="0"/>
              </a:spcBef>
              <a:spcAft>
                <a:spcPts val="0"/>
              </a:spcAft>
              <a:buNone/>
            </a:pPr>
            <a:r>
              <a:rPr lang="en-US" sz="2000">
                <a:solidFill>
                  <a:srgbClr val="262638"/>
                </a:solidFill>
                <a:latin typeface="Montserrat"/>
                <a:ea typeface="Montserrat"/>
                <a:cs typeface="Montserrat"/>
                <a:sym typeface="Montserrat"/>
              </a:rPr>
              <a:t>TWBAT teach skills that improve the student as a writer </a:t>
            </a:r>
            <a:endParaRPr/>
          </a:p>
          <a:p>
            <a:pPr marL="0" marR="0" lvl="0" indent="0" algn="l" rtl="0">
              <a:lnSpc>
                <a:spcPct val="167950"/>
              </a:lnSpc>
              <a:spcBef>
                <a:spcPts val="0"/>
              </a:spcBef>
              <a:spcAft>
                <a:spcPts val="0"/>
              </a:spcAft>
              <a:buNone/>
            </a:pPr>
            <a:r>
              <a:rPr lang="en-US" sz="2000">
                <a:solidFill>
                  <a:srgbClr val="262638"/>
                </a:solidFill>
                <a:latin typeface="Montserrat"/>
                <a:ea typeface="Montserrat"/>
                <a:cs typeface="Montserrat"/>
                <a:sym typeface="Montserrat"/>
              </a:rPr>
              <a:t>(may involve co-creating or modeling a language learning process)</a:t>
            </a:r>
            <a:endParaRPr sz="2000" b="0" i="0" u="none" strike="noStrike" cap="none">
              <a:solidFill>
                <a:srgbClr val="262638"/>
              </a:solidFill>
              <a:latin typeface="Montserrat"/>
              <a:ea typeface="Montserrat"/>
              <a:cs typeface="Montserrat"/>
              <a:sym typeface="Montserrat"/>
            </a:endParaRPr>
          </a:p>
        </p:txBody>
      </p:sp>
      <p:sp>
        <p:nvSpPr>
          <p:cNvPr id="241" name="Google Shape;241;p34"/>
          <p:cNvSpPr/>
          <p:nvPr/>
        </p:nvSpPr>
        <p:spPr>
          <a:xfrm>
            <a:off x="0" y="0"/>
            <a:ext cx="9855903" cy="841628"/>
          </a:xfrm>
          <a:custGeom>
            <a:avLst/>
            <a:gdLst/>
            <a:ahLst/>
            <a:cxnLst/>
            <a:rect l="l" t="t" r="r" b="b"/>
            <a:pathLst>
              <a:path w="7436185" h="635000" extrusionOk="0">
                <a:moveTo>
                  <a:pt x="0" y="0"/>
                </a:moveTo>
                <a:lnTo>
                  <a:pt x="7436185" y="0"/>
                </a:lnTo>
                <a:lnTo>
                  <a:pt x="7436185" y="635000"/>
                </a:lnTo>
                <a:lnTo>
                  <a:pt x="0" y="635000"/>
                </a:lnTo>
                <a:close/>
              </a:path>
            </a:pathLst>
          </a:custGeom>
          <a:solidFill>
            <a:srgbClr val="262638"/>
          </a:solidFill>
          <a:ln>
            <a:noFill/>
          </a:ln>
        </p:spPr>
      </p:sp>
      <p:sp>
        <p:nvSpPr>
          <p:cNvPr id="242" name="Google Shape;242;p34"/>
          <p:cNvSpPr txBox="1"/>
          <p:nvPr/>
        </p:nvSpPr>
        <p:spPr>
          <a:xfrm>
            <a:off x="-28575" y="164863"/>
            <a:ext cx="9782175" cy="444737"/>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Clr>
                <a:srgbClr val="FFFFF5"/>
              </a:buClr>
              <a:buSzPts val="2800"/>
              <a:buFont typeface="Montserrat"/>
              <a:buNone/>
            </a:pPr>
            <a:r>
              <a:rPr lang="en-US" sz="2800" b="0" i="0" u="none" strike="noStrike" cap="none">
                <a:solidFill>
                  <a:srgbClr val="FFFFF5"/>
                </a:solidFill>
                <a:latin typeface="Montserrat"/>
                <a:ea typeface="Montserrat"/>
                <a:cs typeface="Montserrat"/>
                <a:sym typeface="Montserrat"/>
              </a:rPr>
              <a:t>IDENTIFYING LEARNING OPPORTUNITIES</a:t>
            </a:r>
            <a:endParaRPr/>
          </a:p>
        </p:txBody>
      </p:sp>
      <p:pic>
        <p:nvPicPr>
          <p:cNvPr id="243" name="Google Shape;243;p34" descr="A person sitting at a table looking at a computer&#10;&#10;Description automatically generated"/>
          <p:cNvPicPr preferRelativeResize="0"/>
          <p:nvPr/>
        </p:nvPicPr>
        <p:blipFill rotWithShape="1">
          <a:blip r:embed="rId3">
            <a:alphaModFix/>
          </a:blip>
          <a:srcRect t="34889" b="12520"/>
          <a:stretch/>
        </p:blipFill>
        <p:spPr>
          <a:xfrm>
            <a:off x="-28575" y="841628"/>
            <a:ext cx="9947070" cy="34983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F5E66"/>
        </a:solidFill>
        <a:effectLst/>
      </p:bgPr>
    </p:bg>
    <p:spTree>
      <p:nvGrpSpPr>
        <p:cNvPr id="1" name="Shape 247"/>
        <p:cNvGrpSpPr/>
        <p:nvPr/>
      </p:nvGrpSpPr>
      <p:grpSpPr>
        <a:xfrm>
          <a:off x="0" y="0"/>
          <a:ext cx="0" cy="0"/>
          <a:chOff x="0" y="0"/>
          <a:chExt cx="0" cy="0"/>
        </a:xfrm>
      </p:grpSpPr>
      <p:sp>
        <p:nvSpPr>
          <p:cNvPr id="248" name="Google Shape;248;p35"/>
          <p:cNvSpPr txBox="1"/>
          <p:nvPr/>
        </p:nvSpPr>
        <p:spPr>
          <a:xfrm>
            <a:off x="702059" y="6498067"/>
            <a:ext cx="8353425" cy="428002"/>
          </a:xfrm>
          <a:prstGeom prst="rect">
            <a:avLst/>
          </a:prstGeom>
          <a:noFill/>
          <a:ln>
            <a:noFill/>
          </a:ln>
        </p:spPr>
        <p:txBody>
          <a:bodyPr spcFirstLastPara="1" wrap="square" lIns="0" tIns="0" rIns="0" bIns="0" anchor="t" anchorCtr="0">
            <a:noAutofit/>
          </a:bodyPr>
          <a:lstStyle/>
          <a:p>
            <a:pPr marL="0" marR="0" lvl="0" indent="0" algn="ctr" rtl="0">
              <a:lnSpc>
                <a:spcPct val="140016"/>
              </a:lnSpc>
              <a:spcBef>
                <a:spcPts val="0"/>
              </a:spcBef>
              <a:spcAft>
                <a:spcPts val="0"/>
              </a:spcAft>
              <a:buClr>
                <a:srgbClr val="94DDCC"/>
              </a:buClr>
              <a:buSzPts val="1207"/>
              <a:buFont typeface="Cardo"/>
              <a:buNone/>
            </a:pPr>
            <a:r>
              <a:rPr lang="en-US" sz="1207">
                <a:solidFill>
                  <a:srgbClr val="94DDCC"/>
                </a:solidFill>
                <a:latin typeface="Cardo"/>
                <a:ea typeface="Cardo"/>
                <a:cs typeface="Cardo"/>
                <a:sym typeface="Cardo"/>
              </a:rPr>
              <a:t>Example grammar reference card </a:t>
            </a:r>
            <a:r>
              <a:rPr lang="en-US" sz="1207" b="0" i="0" u="none" strike="noStrike" cap="none">
                <a:solidFill>
                  <a:srgbClr val="94DDCC"/>
                </a:solidFill>
                <a:latin typeface="Cardo"/>
                <a:ea typeface="Cardo"/>
                <a:cs typeface="Cardo"/>
                <a:sym typeface="Cardo"/>
              </a:rPr>
              <a:t>from “Working With Generation 1.5 Students and Their Teachers: ESL Meets Composition” by S. Goen, P. Porter, D. Swanson, D. VanDommelen, 2002, </a:t>
            </a:r>
            <a:r>
              <a:rPr lang="en-US" sz="1207" b="0" i="1" u="none" strike="noStrike" cap="none">
                <a:solidFill>
                  <a:srgbClr val="94DDCC"/>
                </a:solidFill>
                <a:latin typeface="Cardo"/>
                <a:ea typeface="Cardo"/>
                <a:cs typeface="Cardo"/>
                <a:sym typeface="Cardo"/>
              </a:rPr>
              <a:t>The CATESOL Journa</a:t>
            </a:r>
            <a:r>
              <a:rPr lang="en-US" sz="1207" b="0" i="0" u="none" strike="noStrike" cap="none">
                <a:solidFill>
                  <a:srgbClr val="94DDCC"/>
                </a:solidFill>
                <a:latin typeface="Cardo"/>
                <a:ea typeface="Cardo"/>
                <a:cs typeface="Cardo"/>
                <a:sym typeface="Cardo"/>
              </a:rPr>
              <a:t>l, 14(1), p. 168)</a:t>
            </a:r>
            <a:endParaRPr/>
          </a:p>
        </p:txBody>
      </p:sp>
      <p:pic>
        <p:nvPicPr>
          <p:cNvPr id="249" name="Google Shape;249;p35"/>
          <p:cNvPicPr preferRelativeResize="0"/>
          <p:nvPr/>
        </p:nvPicPr>
        <p:blipFill rotWithShape="1">
          <a:blip r:embed="rId3">
            <a:alphaModFix/>
          </a:blip>
          <a:srcRect/>
          <a:stretch/>
        </p:blipFill>
        <p:spPr>
          <a:xfrm>
            <a:off x="948743" y="953310"/>
            <a:ext cx="7856113" cy="54085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62638"/>
        </a:solidFill>
        <a:effectLst/>
      </p:bgPr>
    </p:bg>
    <p:spTree>
      <p:nvGrpSpPr>
        <p:cNvPr id="1" name="Shape 253"/>
        <p:cNvGrpSpPr/>
        <p:nvPr/>
      </p:nvGrpSpPr>
      <p:grpSpPr>
        <a:xfrm>
          <a:off x="0" y="0"/>
          <a:ext cx="0" cy="0"/>
          <a:chOff x="0" y="0"/>
          <a:chExt cx="0" cy="0"/>
        </a:xfrm>
      </p:grpSpPr>
      <p:sp>
        <p:nvSpPr>
          <p:cNvPr id="254" name="Google Shape;254;p36"/>
          <p:cNvSpPr txBox="1"/>
          <p:nvPr/>
        </p:nvSpPr>
        <p:spPr>
          <a:xfrm>
            <a:off x="138223" y="2749659"/>
            <a:ext cx="8541476" cy="525785"/>
          </a:xfrm>
          <a:prstGeom prst="rect">
            <a:avLst/>
          </a:prstGeom>
          <a:noFill/>
          <a:ln>
            <a:noFill/>
          </a:ln>
        </p:spPr>
        <p:txBody>
          <a:bodyPr spcFirstLastPara="1" wrap="square" lIns="0" tIns="0" rIns="0" bIns="0" anchor="t" anchorCtr="0">
            <a:noAutofit/>
          </a:bodyPr>
          <a:lstStyle/>
          <a:p>
            <a:pPr marL="0" marR="0" lvl="0" indent="0" algn="ctr" rtl="0">
              <a:lnSpc>
                <a:spcPct val="116971"/>
              </a:lnSpc>
              <a:spcBef>
                <a:spcPts val="0"/>
              </a:spcBef>
              <a:spcAft>
                <a:spcPts val="0"/>
              </a:spcAft>
              <a:buClr>
                <a:srgbClr val="94DDCC"/>
              </a:buClr>
              <a:buSzPts val="3500"/>
              <a:buFont typeface="Montserrat"/>
              <a:buNone/>
            </a:pPr>
            <a:r>
              <a:rPr lang="en-US" sz="3500" b="0" i="0" u="none" strike="noStrike" cap="none">
                <a:solidFill>
                  <a:srgbClr val="94DDCC"/>
                </a:solidFill>
                <a:latin typeface="Montserrat"/>
                <a:ea typeface="Montserrat"/>
                <a:cs typeface="Montserrat"/>
                <a:sym typeface="Montserrat"/>
              </a:rPr>
              <a:t>CONCLUSIONS</a:t>
            </a:r>
            <a:endParaRPr/>
          </a:p>
        </p:txBody>
      </p:sp>
      <p:pic>
        <p:nvPicPr>
          <p:cNvPr id="255" name="Google Shape;255;p36"/>
          <p:cNvPicPr preferRelativeResize="0"/>
          <p:nvPr/>
        </p:nvPicPr>
        <p:blipFill rotWithShape="1">
          <a:blip r:embed="rId3">
            <a:alphaModFix/>
          </a:blip>
          <a:srcRect/>
          <a:stretch/>
        </p:blipFill>
        <p:spPr>
          <a:xfrm>
            <a:off x="8759198" y="-364967"/>
            <a:ext cx="1457566" cy="8191653"/>
          </a:xfrm>
          <a:prstGeom prst="rect">
            <a:avLst/>
          </a:prstGeom>
          <a:noFill/>
          <a:ln>
            <a:noFill/>
          </a:ln>
        </p:spPr>
      </p:pic>
      <p:sp>
        <p:nvSpPr>
          <p:cNvPr id="256" name="Google Shape;256;p36"/>
          <p:cNvSpPr txBox="1"/>
          <p:nvPr/>
        </p:nvSpPr>
        <p:spPr>
          <a:xfrm>
            <a:off x="337023" y="6146927"/>
            <a:ext cx="8143875" cy="559181"/>
          </a:xfrm>
          <a:prstGeom prst="rect">
            <a:avLst/>
          </a:prstGeom>
          <a:noFill/>
          <a:ln>
            <a:noFill/>
          </a:ln>
        </p:spPr>
        <p:txBody>
          <a:bodyPr spcFirstLastPara="1" wrap="square" lIns="0" tIns="0" rIns="0" bIns="0" anchor="t" anchorCtr="0">
            <a:noAutofit/>
          </a:bodyPr>
          <a:lstStyle/>
          <a:p>
            <a:pPr marL="0" marR="0" lvl="0" indent="0" algn="l" rtl="0">
              <a:lnSpc>
                <a:spcPct val="140024"/>
              </a:lnSpc>
              <a:spcBef>
                <a:spcPts val="0"/>
              </a:spcBef>
              <a:spcAft>
                <a:spcPts val="0"/>
              </a:spcAft>
              <a:buClr>
                <a:srgbClr val="94DDCC"/>
              </a:buClr>
              <a:buSzPts val="1609"/>
              <a:buFont typeface="Montserrat"/>
              <a:buNone/>
            </a:pPr>
            <a:r>
              <a:rPr lang="en-US" sz="1609" b="0" i="0" u="none" strike="noStrike" cap="none">
                <a:solidFill>
                  <a:srgbClr val="94DDCC"/>
                </a:solidFill>
                <a:latin typeface="Montserrat"/>
                <a:ea typeface="Montserrat"/>
                <a:cs typeface="Montserrat"/>
                <a:sym typeface="Montserrat"/>
              </a:rPr>
              <a:t>Molly Rentscher</a:t>
            </a:r>
            <a:endParaRPr sz="1609" b="0" i="0" u="none" strike="noStrike" cap="none">
              <a:solidFill>
                <a:srgbClr val="94DDCC"/>
              </a:solidFill>
              <a:latin typeface="Montserrat"/>
              <a:ea typeface="Montserrat"/>
              <a:cs typeface="Montserrat"/>
              <a:sym typeface="Montserrat"/>
            </a:endParaRPr>
          </a:p>
          <a:p>
            <a:pPr marL="0" marR="0" lvl="0" indent="0" algn="l" rtl="0">
              <a:lnSpc>
                <a:spcPct val="140024"/>
              </a:lnSpc>
              <a:spcBef>
                <a:spcPts val="0"/>
              </a:spcBef>
              <a:spcAft>
                <a:spcPts val="0"/>
              </a:spcAft>
              <a:buClr>
                <a:srgbClr val="94DDCC"/>
              </a:buClr>
              <a:buSzPts val="1609"/>
              <a:buFont typeface="Montserrat"/>
              <a:buNone/>
            </a:pPr>
            <a:r>
              <a:rPr lang="en-US" sz="1609" b="0" i="0" u="none" strike="noStrike" cap="none">
                <a:solidFill>
                  <a:srgbClr val="94DDCC"/>
                </a:solidFill>
                <a:latin typeface="Montserrat"/>
                <a:ea typeface="Montserrat"/>
                <a:cs typeface="Montserrat"/>
                <a:sym typeface="Montserrat"/>
              </a:rPr>
              <a:t>University of the Pacific</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260"/>
        <p:cNvGrpSpPr/>
        <p:nvPr/>
      </p:nvGrpSpPr>
      <p:grpSpPr>
        <a:xfrm>
          <a:off x="0" y="0"/>
          <a:ext cx="0" cy="0"/>
          <a:chOff x="0" y="0"/>
          <a:chExt cx="0" cy="0"/>
        </a:xfrm>
      </p:grpSpPr>
      <p:sp>
        <p:nvSpPr>
          <p:cNvPr id="261" name="Google Shape;261;p37"/>
          <p:cNvSpPr txBox="1"/>
          <p:nvPr/>
        </p:nvSpPr>
        <p:spPr>
          <a:xfrm>
            <a:off x="-11652" y="1143000"/>
            <a:ext cx="9753599" cy="4493538"/>
          </a:xfrm>
          <a:prstGeom prst="rect">
            <a:avLst/>
          </a:prstGeom>
          <a:noFill/>
          <a:ln>
            <a:noFill/>
          </a:ln>
        </p:spPr>
        <p:txBody>
          <a:bodyPr spcFirstLastPara="1" wrap="square" lIns="0" tIns="0" rIns="0" bIns="0" anchor="t" anchorCtr="0">
            <a:noAutofit/>
          </a:bodyPr>
          <a:lstStyle/>
          <a:p>
            <a:pPr marL="457200" marR="0" lvl="1" indent="0" algn="ctr" rtl="0">
              <a:spcBef>
                <a:spcPts val="0"/>
              </a:spcBef>
              <a:spcAft>
                <a:spcPts val="0"/>
              </a:spcAft>
              <a:buNone/>
            </a:pPr>
            <a:endParaRPr sz="2400" b="0" i="0" u="none" strike="noStrike" cap="none">
              <a:solidFill>
                <a:schemeClr val="dk1"/>
              </a:solidFill>
              <a:latin typeface="Montserrat"/>
              <a:ea typeface="Montserrat"/>
              <a:cs typeface="Montserrat"/>
              <a:sym typeface="Montserrat"/>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Montserrat"/>
                <a:ea typeface="Montserrat"/>
                <a:cs typeface="Montserrat"/>
                <a:sym typeface="Montserrat"/>
              </a:rPr>
              <a:t>Multilingual writers are a heterogeneous group.</a:t>
            </a:r>
            <a:endParaRPr/>
          </a:p>
          <a:p>
            <a:pPr marL="0" marR="0" lvl="0" indent="0" algn="l" rtl="0">
              <a:spcBef>
                <a:spcPts val="0"/>
              </a:spcBef>
              <a:spcAft>
                <a:spcPts val="0"/>
              </a:spcAft>
              <a:buNone/>
            </a:pPr>
            <a:endParaRPr sz="2400">
              <a:solidFill>
                <a:schemeClr val="dk1"/>
              </a:solidFill>
              <a:latin typeface="Montserrat"/>
              <a:ea typeface="Montserrat"/>
              <a:cs typeface="Montserrat"/>
              <a:sym typeface="Montserrat"/>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Montserrat"/>
                <a:ea typeface="Montserrat"/>
                <a:cs typeface="Montserrat"/>
                <a:sym typeface="Montserrat"/>
              </a:rPr>
              <a:t>Writing center administrators and tutors should understand the multilingual writers at their institutions and develop instructional and administrative practices that are sensitive to their linguistic and cultural needs. If possible, learn about multilingual writers’</a:t>
            </a:r>
            <a:endParaRPr/>
          </a:p>
          <a:p>
            <a:pPr marL="1535113" marR="0" lvl="2" indent="-339725" algn="l" rtl="0">
              <a:spcBef>
                <a:spcPts val="0"/>
              </a:spcBef>
              <a:spcAft>
                <a:spcPts val="0"/>
              </a:spcAft>
              <a:buClr>
                <a:schemeClr val="dk1"/>
              </a:buClr>
              <a:buSzPts val="2000"/>
              <a:buFont typeface="Arial"/>
              <a:buChar char="•"/>
            </a:pPr>
            <a:r>
              <a:rPr lang="en-US" sz="2000" b="0" i="0" u="none" strike="noStrike" cap="none">
                <a:solidFill>
                  <a:schemeClr val="dk1"/>
                </a:solidFill>
                <a:latin typeface="Montserrat"/>
                <a:ea typeface="Montserrat"/>
                <a:cs typeface="Montserrat"/>
                <a:sym typeface="Montserrat"/>
              </a:rPr>
              <a:t>writing, reading, and speaking habits;</a:t>
            </a:r>
            <a:endParaRPr/>
          </a:p>
          <a:p>
            <a:pPr marL="1535113" marR="0" lvl="2" indent="-339725" algn="l" rtl="0">
              <a:spcBef>
                <a:spcPts val="0"/>
              </a:spcBef>
              <a:spcAft>
                <a:spcPts val="0"/>
              </a:spcAft>
              <a:buClr>
                <a:schemeClr val="dk1"/>
              </a:buClr>
              <a:buSzPts val="2000"/>
              <a:buFont typeface="Arial"/>
              <a:buChar char="•"/>
            </a:pPr>
            <a:r>
              <a:rPr lang="en-US" sz="2000" b="0" i="0" u="none" strike="noStrike" cap="none">
                <a:solidFill>
                  <a:schemeClr val="dk1"/>
                </a:solidFill>
                <a:latin typeface="Montserrat"/>
                <a:ea typeface="Montserrat"/>
                <a:cs typeface="Montserrat"/>
                <a:sym typeface="Montserrat"/>
              </a:rPr>
              <a:t>perceived strengths and weaknesses;</a:t>
            </a:r>
            <a:endParaRPr/>
          </a:p>
          <a:p>
            <a:pPr marL="1535113" marR="0" lvl="2" indent="-339725" algn="l" rtl="0">
              <a:spcBef>
                <a:spcPts val="0"/>
              </a:spcBef>
              <a:spcAft>
                <a:spcPts val="0"/>
              </a:spcAft>
              <a:buClr>
                <a:schemeClr val="dk1"/>
              </a:buClr>
              <a:buSzPts val="2000"/>
              <a:buFont typeface="Arial"/>
              <a:buChar char="•"/>
            </a:pPr>
            <a:r>
              <a:rPr lang="en-US" sz="2000" b="0" i="0" u="none" strike="noStrike" cap="none">
                <a:solidFill>
                  <a:schemeClr val="dk1"/>
                </a:solidFill>
                <a:latin typeface="Montserrat"/>
                <a:ea typeface="Montserrat"/>
                <a:cs typeface="Montserrat"/>
                <a:sym typeface="Montserrat"/>
              </a:rPr>
              <a:t>composing processes;</a:t>
            </a:r>
            <a:endParaRPr/>
          </a:p>
          <a:p>
            <a:pPr marL="1535113" marR="0" lvl="2" indent="-339725" algn="l" rtl="0">
              <a:spcBef>
                <a:spcPts val="0"/>
              </a:spcBef>
              <a:spcAft>
                <a:spcPts val="0"/>
              </a:spcAft>
              <a:buClr>
                <a:schemeClr val="dk1"/>
              </a:buClr>
              <a:buSzPts val="2000"/>
              <a:buFont typeface="Arial"/>
              <a:buChar char="•"/>
            </a:pPr>
            <a:r>
              <a:rPr lang="en-US" sz="2000" b="0" i="0" u="none" strike="noStrike" cap="none">
                <a:solidFill>
                  <a:schemeClr val="dk1"/>
                </a:solidFill>
                <a:latin typeface="Montserrat"/>
                <a:ea typeface="Montserrat"/>
                <a:cs typeface="Montserrat"/>
                <a:sym typeface="Montserrat"/>
              </a:rPr>
              <a:t>values and beliefs; and</a:t>
            </a:r>
            <a:endParaRPr/>
          </a:p>
          <a:p>
            <a:pPr marL="1535113" marR="0" lvl="2" indent="-339725" algn="l" rtl="0">
              <a:spcBef>
                <a:spcPts val="0"/>
              </a:spcBef>
              <a:spcAft>
                <a:spcPts val="0"/>
              </a:spcAft>
              <a:buClr>
                <a:schemeClr val="dk1"/>
              </a:buClr>
              <a:buSzPts val="2000"/>
              <a:buFont typeface="Arial"/>
              <a:buChar char="•"/>
            </a:pPr>
            <a:r>
              <a:rPr lang="en-US" sz="2000" b="0" i="0" u="none" strike="noStrike" cap="none">
                <a:solidFill>
                  <a:schemeClr val="dk1"/>
                </a:solidFill>
                <a:latin typeface="Montserrat"/>
                <a:ea typeface="Montserrat"/>
                <a:cs typeface="Montserrat"/>
                <a:sym typeface="Montserrat"/>
              </a:rPr>
              <a:t>experiences in the writing center.</a:t>
            </a:r>
            <a:endParaRPr/>
          </a:p>
          <a:p>
            <a:pPr marL="0" marR="0" lvl="0" indent="0" algn="l" rtl="0">
              <a:spcBef>
                <a:spcPts val="0"/>
              </a:spcBef>
              <a:spcAft>
                <a:spcPts val="0"/>
              </a:spcAft>
              <a:buNone/>
            </a:pPr>
            <a:endParaRPr sz="2400">
              <a:solidFill>
                <a:schemeClr val="dk1"/>
              </a:solidFill>
              <a:latin typeface="Montserrat"/>
              <a:ea typeface="Montserrat"/>
              <a:cs typeface="Montserrat"/>
              <a:sym typeface="Montserrat"/>
            </a:endParaRPr>
          </a:p>
        </p:txBody>
      </p:sp>
      <p:sp>
        <p:nvSpPr>
          <p:cNvPr id="262" name="Google Shape;262;p37"/>
          <p:cNvSpPr/>
          <p:nvPr/>
        </p:nvSpPr>
        <p:spPr>
          <a:xfrm>
            <a:off x="0" y="0"/>
            <a:ext cx="9855903" cy="1143000"/>
          </a:xfrm>
          <a:custGeom>
            <a:avLst/>
            <a:gdLst/>
            <a:ahLst/>
            <a:cxnLst/>
            <a:rect l="l" t="t" r="r" b="b"/>
            <a:pathLst>
              <a:path w="7436185" h="635000" extrusionOk="0">
                <a:moveTo>
                  <a:pt x="0" y="0"/>
                </a:moveTo>
                <a:lnTo>
                  <a:pt x="7436185" y="0"/>
                </a:lnTo>
                <a:lnTo>
                  <a:pt x="7436185" y="635000"/>
                </a:lnTo>
                <a:lnTo>
                  <a:pt x="0" y="635000"/>
                </a:lnTo>
                <a:close/>
              </a:path>
            </a:pathLst>
          </a:custGeom>
          <a:solidFill>
            <a:srgbClr val="3F5E66"/>
          </a:solidFill>
          <a:ln>
            <a:noFill/>
          </a:ln>
        </p:spPr>
      </p:sp>
      <p:sp>
        <p:nvSpPr>
          <p:cNvPr id="263" name="Google Shape;263;p37"/>
          <p:cNvSpPr txBox="1"/>
          <p:nvPr/>
        </p:nvSpPr>
        <p:spPr>
          <a:xfrm>
            <a:off x="-28575" y="307260"/>
            <a:ext cx="9782175" cy="490626"/>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None/>
            </a:pPr>
            <a:r>
              <a:rPr lang="en-US" sz="2800">
                <a:solidFill>
                  <a:schemeClr val="lt1"/>
                </a:solidFill>
                <a:latin typeface="Montserrat"/>
                <a:ea typeface="Montserrat"/>
                <a:cs typeface="Montserrat"/>
                <a:sym typeface="Montserrat"/>
              </a:rPr>
              <a:t>MULTILINGUAL WRITERS</a:t>
            </a:r>
            <a:endParaRPr sz="2800" b="0" i="0" u="none" strike="noStrike" cap="none">
              <a:solidFill>
                <a:srgbClr val="FFFFF5"/>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267"/>
        <p:cNvGrpSpPr/>
        <p:nvPr/>
      </p:nvGrpSpPr>
      <p:grpSpPr>
        <a:xfrm>
          <a:off x="0" y="0"/>
          <a:ext cx="0" cy="0"/>
          <a:chOff x="0" y="0"/>
          <a:chExt cx="0" cy="0"/>
        </a:xfrm>
      </p:grpSpPr>
      <p:sp>
        <p:nvSpPr>
          <p:cNvPr id="268" name="Google Shape;268;p38"/>
          <p:cNvSpPr txBox="1"/>
          <p:nvPr/>
        </p:nvSpPr>
        <p:spPr>
          <a:xfrm>
            <a:off x="0" y="1143000"/>
            <a:ext cx="9753599" cy="5170646"/>
          </a:xfrm>
          <a:prstGeom prst="rect">
            <a:avLst/>
          </a:prstGeom>
          <a:noFill/>
          <a:ln>
            <a:noFill/>
          </a:ln>
        </p:spPr>
        <p:txBody>
          <a:bodyPr spcFirstLastPara="1" wrap="square" lIns="0" tIns="0" rIns="0" bIns="0" anchor="t" anchorCtr="0">
            <a:noAutofit/>
          </a:bodyPr>
          <a:lstStyle/>
          <a:p>
            <a:pPr marL="457200" marR="0" lvl="1" indent="0" algn="ctr" rtl="0">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800100" marR="0" lvl="1" indent="-342900" algn="l" rtl="0">
              <a:spcBef>
                <a:spcPts val="0"/>
              </a:spcBef>
              <a:spcAft>
                <a:spcPts val="0"/>
              </a:spcAft>
              <a:buClr>
                <a:srgbClr val="000000"/>
              </a:buClr>
              <a:buSzPts val="2400"/>
              <a:buFont typeface="Arial"/>
              <a:buChar char="•"/>
            </a:pPr>
            <a:r>
              <a:rPr lang="en-US" sz="2400" b="0" i="0" u="none" strike="noStrike" cap="none">
                <a:solidFill>
                  <a:srgbClr val="000000"/>
                </a:solidFill>
                <a:latin typeface="Montserrat"/>
                <a:ea typeface="Montserrat"/>
                <a:cs typeface="Montserrat"/>
                <a:sym typeface="Montserrat"/>
              </a:rPr>
              <a:t>Develop core values: respect, empathy, and collaboration.</a:t>
            </a:r>
            <a:endParaRPr/>
          </a:p>
          <a:p>
            <a:pPr marL="800100" marR="0" lvl="1" indent="-190500" algn="l" rtl="0">
              <a:spcBef>
                <a:spcPts val="0"/>
              </a:spcBef>
              <a:spcAft>
                <a:spcPts val="0"/>
              </a:spcAft>
              <a:buClr>
                <a:schemeClr val="dk1"/>
              </a:buClr>
              <a:buSzPts val="2400"/>
              <a:buFont typeface="Arial"/>
              <a:buNone/>
            </a:pPr>
            <a:endParaRPr sz="2400" b="0" i="0" u="none" strike="noStrike" cap="none">
              <a:solidFill>
                <a:srgbClr val="000000"/>
              </a:solidFill>
              <a:latin typeface="Montserrat"/>
              <a:ea typeface="Montserrat"/>
              <a:cs typeface="Montserrat"/>
              <a:sym typeface="Montserrat"/>
            </a:endParaRPr>
          </a:p>
          <a:p>
            <a:pPr marL="800100" marR="0" lvl="1" indent="-342900" algn="l" rtl="0">
              <a:spcBef>
                <a:spcPts val="0"/>
              </a:spcBef>
              <a:spcAft>
                <a:spcPts val="0"/>
              </a:spcAft>
              <a:buClr>
                <a:srgbClr val="000000"/>
              </a:buClr>
              <a:buSzPts val="2400"/>
              <a:buFont typeface="Arial"/>
              <a:buChar char="•"/>
            </a:pPr>
            <a:r>
              <a:rPr lang="en-US" sz="2400" b="0" i="0" u="none" strike="noStrike" cap="none">
                <a:solidFill>
                  <a:srgbClr val="000000"/>
                </a:solidFill>
                <a:latin typeface="Montserrat"/>
                <a:ea typeface="Montserrat"/>
                <a:cs typeface="Montserrat"/>
                <a:sym typeface="Montserrat"/>
              </a:rPr>
              <a:t>Explore assumptions.</a:t>
            </a:r>
            <a:endParaRPr/>
          </a:p>
          <a:p>
            <a:pPr marL="800100" marR="0" lvl="1" indent="-190500" algn="l" rtl="0">
              <a:spcBef>
                <a:spcPts val="0"/>
              </a:spcBef>
              <a:spcAft>
                <a:spcPts val="0"/>
              </a:spcAft>
              <a:buClr>
                <a:schemeClr val="dk1"/>
              </a:buClr>
              <a:buSzPts val="2400"/>
              <a:buFont typeface="Arial"/>
              <a:buNone/>
            </a:pPr>
            <a:endParaRPr sz="2400" b="0" i="0" u="none" strike="noStrike" cap="none">
              <a:solidFill>
                <a:srgbClr val="000000"/>
              </a:solidFill>
              <a:latin typeface="Montserrat"/>
              <a:ea typeface="Montserrat"/>
              <a:cs typeface="Montserrat"/>
              <a:sym typeface="Montserrat"/>
            </a:endParaRPr>
          </a:p>
          <a:p>
            <a:pPr marL="800100" marR="0" lvl="1" indent="-342900" algn="l" rtl="0">
              <a:spcBef>
                <a:spcPts val="0"/>
              </a:spcBef>
              <a:spcAft>
                <a:spcPts val="0"/>
              </a:spcAft>
              <a:buClr>
                <a:srgbClr val="000000"/>
              </a:buClr>
              <a:buSzPts val="2400"/>
              <a:buFont typeface="Arial"/>
              <a:buChar char="•"/>
            </a:pPr>
            <a:r>
              <a:rPr lang="en-US" sz="2400" b="0" i="0" u="none" strike="noStrike" cap="none">
                <a:solidFill>
                  <a:srgbClr val="000000"/>
                </a:solidFill>
                <a:latin typeface="Montserrat"/>
                <a:ea typeface="Montserrat"/>
                <a:cs typeface="Montserrat"/>
                <a:sym typeface="Montserrat"/>
              </a:rPr>
              <a:t>Draw knowledge from multiple fields.</a:t>
            </a:r>
            <a:endParaRPr/>
          </a:p>
          <a:p>
            <a:pPr marL="800100" marR="0" lvl="1" indent="-190500" algn="l" rtl="0">
              <a:spcBef>
                <a:spcPts val="0"/>
              </a:spcBef>
              <a:spcAft>
                <a:spcPts val="0"/>
              </a:spcAft>
              <a:buClr>
                <a:schemeClr val="dk1"/>
              </a:buClr>
              <a:buSzPts val="2400"/>
              <a:buFont typeface="Arial"/>
              <a:buNone/>
            </a:pPr>
            <a:endParaRPr sz="2400" b="0" i="0" u="none" strike="noStrike" cap="none">
              <a:solidFill>
                <a:srgbClr val="000000"/>
              </a:solidFill>
              <a:latin typeface="Montserrat"/>
              <a:ea typeface="Montserrat"/>
              <a:cs typeface="Montserrat"/>
              <a:sym typeface="Montserrat"/>
            </a:endParaRPr>
          </a:p>
          <a:p>
            <a:pPr marL="800100" marR="0" lvl="1" indent="-342900" algn="l" rtl="0">
              <a:spcBef>
                <a:spcPts val="0"/>
              </a:spcBef>
              <a:spcAft>
                <a:spcPts val="0"/>
              </a:spcAft>
              <a:buClr>
                <a:srgbClr val="000000"/>
              </a:buClr>
              <a:buSzPts val="2400"/>
              <a:buFont typeface="Arial"/>
              <a:buChar char="•"/>
            </a:pPr>
            <a:r>
              <a:rPr lang="en-US" sz="2400" b="0" i="0" u="none" strike="noStrike" cap="none">
                <a:solidFill>
                  <a:srgbClr val="000000"/>
                </a:solidFill>
                <a:latin typeface="Montserrat"/>
                <a:ea typeface="Montserrat"/>
                <a:cs typeface="Montserrat"/>
                <a:sym typeface="Montserrat"/>
              </a:rPr>
              <a:t>Prepare tutors to provide feedback on both higher-order and lower-order concerns, tailoring their approaches and feedback for each writer.</a:t>
            </a:r>
            <a:endParaRPr/>
          </a:p>
          <a:p>
            <a:pPr marL="457200" marR="0" lvl="1" indent="0" algn="ctr" rtl="0">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457200" marR="0" lvl="1" indent="0" algn="ctr" rtl="0">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457200" marR="0" lvl="1" indent="0" algn="ctr" rtl="0">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457200" marR="0" lvl="1" indent="0" algn="ctr" rtl="0">
              <a:spcBef>
                <a:spcPts val="0"/>
              </a:spcBef>
              <a:spcAft>
                <a:spcPts val="0"/>
              </a:spcAft>
              <a:buNone/>
            </a:pPr>
            <a:endParaRPr sz="2400" b="0" i="0" u="none" strike="noStrike" cap="none">
              <a:solidFill>
                <a:srgbClr val="000000"/>
              </a:solidFill>
              <a:latin typeface="Montserrat"/>
              <a:ea typeface="Montserrat"/>
              <a:cs typeface="Montserrat"/>
              <a:sym typeface="Montserrat"/>
            </a:endParaRPr>
          </a:p>
        </p:txBody>
      </p:sp>
      <p:sp>
        <p:nvSpPr>
          <p:cNvPr id="269" name="Google Shape;269;p38"/>
          <p:cNvSpPr/>
          <p:nvPr/>
        </p:nvSpPr>
        <p:spPr>
          <a:xfrm>
            <a:off x="0" y="0"/>
            <a:ext cx="9855903" cy="1143000"/>
          </a:xfrm>
          <a:custGeom>
            <a:avLst/>
            <a:gdLst/>
            <a:ahLst/>
            <a:cxnLst/>
            <a:rect l="l" t="t" r="r" b="b"/>
            <a:pathLst>
              <a:path w="7436185" h="635000" extrusionOk="0">
                <a:moveTo>
                  <a:pt x="0" y="0"/>
                </a:moveTo>
                <a:lnTo>
                  <a:pt x="7436185" y="0"/>
                </a:lnTo>
                <a:lnTo>
                  <a:pt x="7436185" y="635000"/>
                </a:lnTo>
                <a:lnTo>
                  <a:pt x="0" y="635000"/>
                </a:lnTo>
                <a:close/>
              </a:path>
            </a:pathLst>
          </a:custGeom>
          <a:solidFill>
            <a:srgbClr val="3F5E66"/>
          </a:solidFill>
          <a:ln>
            <a:noFill/>
          </a:ln>
        </p:spPr>
      </p:sp>
      <p:sp>
        <p:nvSpPr>
          <p:cNvPr id="270" name="Google Shape;270;p38"/>
          <p:cNvSpPr txBox="1"/>
          <p:nvPr/>
        </p:nvSpPr>
        <p:spPr>
          <a:xfrm>
            <a:off x="-28575" y="307260"/>
            <a:ext cx="9782175" cy="490626"/>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Clr>
                <a:srgbClr val="FFFFFF"/>
              </a:buClr>
              <a:buSzPts val="2800"/>
              <a:buFont typeface="Montserrat"/>
              <a:buNone/>
            </a:pPr>
            <a:r>
              <a:rPr lang="en-US" sz="2800" b="0" i="0" u="none" strike="noStrike" cap="none">
                <a:solidFill>
                  <a:srgbClr val="FFFFFF"/>
                </a:solidFill>
                <a:latin typeface="Montserrat"/>
                <a:ea typeface="Montserrat"/>
                <a:cs typeface="Montserrat"/>
                <a:sym typeface="Montserrat"/>
              </a:rPr>
              <a:t>TUTORING MULITLINGUAL WRITERS</a:t>
            </a:r>
            <a:endParaRPr sz="2800" b="0" i="0" u="none" strike="noStrike" cap="none">
              <a:solidFill>
                <a:srgbClr val="FFFFF5"/>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275"/>
        <p:cNvGrpSpPr/>
        <p:nvPr/>
      </p:nvGrpSpPr>
      <p:grpSpPr>
        <a:xfrm>
          <a:off x="0" y="0"/>
          <a:ext cx="0" cy="0"/>
          <a:chOff x="0" y="0"/>
          <a:chExt cx="0" cy="0"/>
        </a:xfrm>
      </p:grpSpPr>
      <p:sp>
        <p:nvSpPr>
          <p:cNvPr id="276" name="Google Shape;276;p39"/>
          <p:cNvSpPr txBox="1"/>
          <p:nvPr/>
        </p:nvSpPr>
        <p:spPr>
          <a:xfrm>
            <a:off x="0" y="1143000"/>
            <a:ext cx="9753599" cy="4001095"/>
          </a:xfrm>
          <a:prstGeom prst="rect">
            <a:avLst/>
          </a:prstGeom>
          <a:noFill/>
          <a:ln>
            <a:noFill/>
          </a:ln>
        </p:spPr>
        <p:txBody>
          <a:bodyPr spcFirstLastPara="1" wrap="square" lIns="0" tIns="0" rIns="0" bIns="0" anchor="t" anchorCtr="0">
            <a:noAutofit/>
          </a:bodyPr>
          <a:lstStyle/>
          <a:p>
            <a:pPr marL="365760" marR="0" lvl="1" indent="0" algn="l" rtl="0">
              <a:spcBef>
                <a:spcPts val="0"/>
              </a:spcBef>
              <a:spcAft>
                <a:spcPts val="0"/>
              </a:spcAft>
              <a:buClr>
                <a:schemeClr val="dk1"/>
              </a:buClr>
              <a:buSzPts val="2400"/>
              <a:buFont typeface="Calibri"/>
              <a:buNone/>
            </a:pPr>
            <a:endParaRPr sz="2400" b="0" i="0" u="none" strike="noStrike" cap="none">
              <a:solidFill>
                <a:schemeClr val="dk1"/>
              </a:solidFill>
              <a:latin typeface="Montserrat"/>
              <a:ea typeface="Montserrat"/>
              <a:cs typeface="Montserrat"/>
              <a:sym typeface="Montserrat"/>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Montserrat"/>
                <a:ea typeface="Montserrat"/>
                <a:cs typeface="Montserrat"/>
                <a:sym typeface="Montserrat"/>
              </a:rPr>
              <a:t>Affirm students’ right to their own language and prepare tutors to engage in conversations about varieties of English. A few useful principles for tutors:</a:t>
            </a:r>
            <a:endParaRPr/>
          </a:p>
          <a:p>
            <a:pPr marL="1535113" marR="0" lvl="1" indent="-339725" algn="l" rtl="0">
              <a:spcBef>
                <a:spcPts val="0"/>
              </a:spcBef>
              <a:spcAft>
                <a:spcPts val="0"/>
              </a:spcAft>
              <a:buClr>
                <a:schemeClr val="dk1"/>
              </a:buClr>
              <a:buSzPts val="2000"/>
              <a:buFont typeface="Arial"/>
              <a:buChar char="•"/>
            </a:pPr>
            <a:r>
              <a:rPr lang="en-US" sz="2000" b="0" i="0" u="none" strike="noStrike" cap="none">
                <a:solidFill>
                  <a:schemeClr val="dk1"/>
                </a:solidFill>
                <a:latin typeface="Montserrat"/>
                <a:ea typeface="Montserrat"/>
                <a:cs typeface="Montserrat"/>
                <a:sym typeface="Montserrat"/>
              </a:rPr>
              <a:t>Teach the dominant language forms and functions</a:t>
            </a:r>
            <a:endParaRPr/>
          </a:p>
          <a:p>
            <a:pPr marL="1535113" marR="0" lvl="1" indent="-339725" algn="l" rtl="0">
              <a:spcBef>
                <a:spcPts val="0"/>
              </a:spcBef>
              <a:spcAft>
                <a:spcPts val="0"/>
              </a:spcAft>
              <a:buClr>
                <a:schemeClr val="dk1"/>
              </a:buClr>
              <a:buSzPts val="2000"/>
              <a:buFont typeface="Arial"/>
              <a:buChar char="•"/>
            </a:pPr>
            <a:r>
              <a:rPr lang="en-US" sz="2000" b="0" i="0" u="none" strike="noStrike" cap="none">
                <a:solidFill>
                  <a:schemeClr val="dk1"/>
                </a:solidFill>
                <a:latin typeface="Montserrat"/>
                <a:ea typeface="Montserrat"/>
                <a:cs typeface="Montserrat"/>
                <a:sym typeface="Montserrat"/>
              </a:rPr>
              <a:t>Teach the nondominant language forms and functions</a:t>
            </a:r>
            <a:endParaRPr/>
          </a:p>
          <a:p>
            <a:pPr marL="1535113" marR="0" lvl="1" indent="-339725" algn="l" rtl="0">
              <a:spcBef>
                <a:spcPts val="0"/>
              </a:spcBef>
              <a:spcAft>
                <a:spcPts val="0"/>
              </a:spcAft>
              <a:buClr>
                <a:schemeClr val="dk1"/>
              </a:buClr>
              <a:buSzPts val="2000"/>
              <a:buFont typeface="Arial"/>
              <a:buChar char="•"/>
            </a:pPr>
            <a:r>
              <a:rPr lang="en-US" sz="2000" b="0" i="0" u="none" strike="noStrike" cap="none">
                <a:solidFill>
                  <a:schemeClr val="dk1"/>
                </a:solidFill>
                <a:latin typeface="Montserrat"/>
                <a:ea typeface="Montserrat"/>
                <a:cs typeface="Montserrat"/>
                <a:sym typeface="Montserrat"/>
              </a:rPr>
              <a:t>Teach the boundary between what works and what doesn’t</a:t>
            </a:r>
            <a:endParaRPr/>
          </a:p>
          <a:p>
            <a:pPr marL="1535113" marR="0" lvl="1" indent="-339725" algn="l" rtl="0">
              <a:spcBef>
                <a:spcPts val="0"/>
              </a:spcBef>
              <a:spcAft>
                <a:spcPts val="0"/>
              </a:spcAft>
              <a:buClr>
                <a:schemeClr val="dk1"/>
              </a:buClr>
              <a:buSzPts val="2000"/>
              <a:buFont typeface="Arial"/>
              <a:buChar char="•"/>
            </a:pPr>
            <a:r>
              <a:rPr lang="en-US" sz="2000" b="0" i="0" u="none" strike="noStrike" cap="none">
                <a:solidFill>
                  <a:schemeClr val="dk1"/>
                </a:solidFill>
                <a:latin typeface="Montserrat"/>
                <a:ea typeface="Montserrat"/>
                <a:cs typeface="Montserrat"/>
                <a:sym typeface="Montserrat"/>
              </a:rPr>
              <a:t>Teach the principles and strategies of discourse negotiation</a:t>
            </a:r>
            <a:endParaRPr/>
          </a:p>
          <a:p>
            <a:pPr marL="1535113" marR="0" lvl="1" indent="-339725" algn="l" rtl="0">
              <a:spcBef>
                <a:spcPts val="0"/>
              </a:spcBef>
              <a:spcAft>
                <a:spcPts val="0"/>
              </a:spcAft>
              <a:buClr>
                <a:schemeClr val="dk1"/>
              </a:buClr>
              <a:buSzPts val="2000"/>
              <a:buFont typeface="Arial"/>
              <a:buChar char="•"/>
            </a:pPr>
            <a:r>
              <a:rPr lang="en-US" sz="2000" b="0" i="0" u="none" strike="noStrike" cap="none">
                <a:solidFill>
                  <a:schemeClr val="dk1"/>
                </a:solidFill>
                <a:latin typeface="Montserrat"/>
                <a:ea typeface="Montserrat"/>
                <a:cs typeface="Montserrat"/>
                <a:sym typeface="Montserrat"/>
              </a:rPr>
              <a:t>Teach the risks involved in using deviational features (Matsuda &amp; Matsuda, 2010, pp. 371-373)</a:t>
            </a:r>
            <a:endParaRPr/>
          </a:p>
          <a:p>
            <a:pPr marL="1195388" marR="0" lvl="1" indent="0" algn="l" rtl="0">
              <a:spcBef>
                <a:spcPts val="0"/>
              </a:spcBef>
              <a:spcAft>
                <a:spcPts val="0"/>
              </a:spcAft>
              <a:buNone/>
            </a:pPr>
            <a:endParaRPr sz="2000" b="0" i="0" u="none" strike="noStrike" cap="none">
              <a:solidFill>
                <a:schemeClr val="dk1"/>
              </a:solidFill>
              <a:latin typeface="Montserrat"/>
              <a:ea typeface="Montserrat"/>
              <a:cs typeface="Montserrat"/>
              <a:sym typeface="Montserrat"/>
            </a:endParaRPr>
          </a:p>
          <a:p>
            <a:pPr marL="796925" marR="0" lvl="0" indent="-334963" algn="l" rtl="0">
              <a:spcBef>
                <a:spcPts val="0"/>
              </a:spcBef>
              <a:spcAft>
                <a:spcPts val="0"/>
              </a:spcAft>
              <a:buClr>
                <a:schemeClr val="dk1"/>
              </a:buClr>
              <a:buSzPts val="2400"/>
              <a:buFont typeface="Arial"/>
              <a:buChar char="•"/>
            </a:pPr>
            <a:r>
              <a:rPr lang="en-US" sz="2400">
                <a:solidFill>
                  <a:schemeClr val="dk1"/>
                </a:solidFill>
                <a:latin typeface="Montserrat"/>
                <a:ea typeface="Montserrat"/>
                <a:cs typeface="Montserrat"/>
                <a:sym typeface="Montserrat"/>
              </a:rPr>
              <a:t>Hire multilingual tutors and consider tutoring in other languages.</a:t>
            </a:r>
            <a:endParaRPr/>
          </a:p>
        </p:txBody>
      </p:sp>
      <p:sp>
        <p:nvSpPr>
          <p:cNvPr id="277" name="Google Shape;277;p39"/>
          <p:cNvSpPr/>
          <p:nvPr/>
        </p:nvSpPr>
        <p:spPr>
          <a:xfrm>
            <a:off x="0" y="0"/>
            <a:ext cx="9855903" cy="1143000"/>
          </a:xfrm>
          <a:custGeom>
            <a:avLst/>
            <a:gdLst/>
            <a:ahLst/>
            <a:cxnLst/>
            <a:rect l="l" t="t" r="r" b="b"/>
            <a:pathLst>
              <a:path w="7436185" h="635000" extrusionOk="0">
                <a:moveTo>
                  <a:pt x="0" y="0"/>
                </a:moveTo>
                <a:lnTo>
                  <a:pt x="7436185" y="0"/>
                </a:lnTo>
                <a:lnTo>
                  <a:pt x="7436185" y="635000"/>
                </a:lnTo>
                <a:lnTo>
                  <a:pt x="0" y="635000"/>
                </a:lnTo>
                <a:close/>
              </a:path>
            </a:pathLst>
          </a:custGeom>
          <a:solidFill>
            <a:srgbClr val="3F5E66"/>
          </a:solidFill>
          <a:ln>
            <a:noFill/>
          </a:ln>
        </p:spPr>
      </p:sp>
      <p:sp>
        <p:nvSpPr>
          <p:cNvPr id="278" name="Google Shape;278;p39"/>
          <p:cNvSpPr txBox="1"/>
          <p:nvPr/>
        </p:nvSpPr>
        <p:spPr>
          <a:xfrm>
            <a:off x="-28575" y="307260"/>
            <a:ext cx="9782175" cy="490626"/>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Clr>
                <a:srgbClr val="FFFFFF"/>
              </a:buClr>
              <a:buSzPts val="2800"/>
              <a:buFont typeface="Montserrat"/>
              <a:buNone/>
            </a:pPr>
            <a:r>
              <a:rPr lang="en-US" sz="2800" b="0" i="0" u="none" strike="noStrike" cap="none">
                <a:solidFill>
                  <a:srgbClr val="FFFFFF"/>
                </a:solidFill>
                <a:latin typeface="Montserrat"/>
                <a:ea typeface="Montserrat"/>
                <a:cs typeface="Montserrat"/>
                <a:sym typeface="Montserrat"/>
              </a:rPr>
              <a:t>TUTORING MULTILINGUAL WRITERS</a:t>
            </a:r>
            <a:endParaRPr sz="2800" b="0" i="0" u="none" strike="noStrike" cap="none">
              <a:solidFill>
                <a:srgbClr val="FFFFF5"/>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62638"/>
        </a:solidFill>
        <a:effectLst/>
      </p:bgPr>
    </p:bg>
    <p:spTree>
      <p:nvGrpSpPr>
        <p:cNvPr id="1" name="Shape 282"/>
        <p:cNvGrpSpPr/>
        <p:nvPr/>
      </p:nvGrpSpPr>
      <p:grpSpPr>
        <a:xfrm>
          <a:off x="0" y="0"/>
          <a:ext cx="0" cy="0"/>
          <a:chOff x="0" y="0"/>
          <a:chExt cx="0" cy="0"/>
        </a:xfrm>
      </p:grpSpPr>
      <p:sp>
        <p:nvSpPr>
          <p:cNvPr id="283" name="Google Shape;283;p40"/>
          <p:cNvSpPr txBox="1"/>
          <p:nvPr/>
        </p:nvSpPr>
        <p:spPr>
          <a:xfrm>
            <a:off x="595596" y="3489990"/>
            <a:ext cx="8562407" cy="348813"/>
          </a:xfrm>
          <a:prstGeom prst="rect">
            <a:avLst/>
          </a:prstGeom>
          <a:noFill/>
          <a:ln>
            <a:noFill/>
          </a:ln>
        </p:spPr>
        <p:txBody>
          <a:bodyPr spcFirstLastPara="1" wrap="square" lIns="0" tIns="0" rIns="0" bIns="0" anchor="t" anchorCtr="0">
            <a:noAutofit/>
          </a:bodyPr>
          <a:lstStyle/>
          <a:p>
            <a:pPr marL="0" marR="0" lvl="0" indent="0" algn="ctr" rtl="0">
              <a:lnSpc>
                <a:spcPct val="78750"/>
              </a:lnSpc>
              <a:spcBef>
                <a:spcPts val="0"/>
              </a:spcBef>
              <a:spcAft>
                <a:spcPts val="0"/>
              </a:spcAft>
              <a:buNone/>
            </a:pPr>
            <a:r>
              <a:rPr lang="en-US" sz="3200">
                <a:solidFill>
                  <a:srgbClr val="7DB7AE"/>
                </a:solidFill>
                <a:latin typeface="Montserrat"/>
                <a:ea typeface="Montserrat"/>
                <a:cs typeface="Montserrat"/>
                <a:sym typeface="Montserrat"/>
              </a:rPr>
              <a:t>https://tinyurl.com/iwcaELLwebinar</a:t>
            </a:r>
            <a:endParaRPr/>
          </a:p>
        </p:txBody>
      </p:sp>
      <p:sp>
        <p:nvSpPr>
          <p:cNvPr id="284" name="Google Shape;284;p40"/>
          <p:cNvSpPr txBox="1"/>
          <p:nvPr/>
        </p:nvSpPr>
        <p:spPr>
          <a:xfrm>
            <a:off x="1034283" y="473830"/>
            <a:ext cx="4963689" cy="829818"/>
          </a:xfrm>
          <a:prstGeom prst="rect">
            <a:avLst/>
          </a:prstGeom>
          <a:noFill/>
          <a:ln>
            <a:noFill/>
          </a:ln>
        </p:spPr>
        <p:txBody>
          <a:bodyPr spcFirstLastPara="1" wrap="square" lIns="0" tIns="0" rIns="0" bIns="0" anchor="t" anchorCtr="0">
            <a:noAutofit/>
          </a:bodyPr>
          <a:lstStyle/>
          <a:p>
            <a:pPr marL="0" marR="0" lvl="0" indent="0" algn="l" rtl="0">
              <a:lnSpc>
                <a:spcPct val="139979"/>
              </a:lnSpc>
              <a:spcBef>
                <a:spcPts val="0"/>
              </a:spcBef>
              <a:spcAft>
                <a:spcPts val="0"/>
              </a:spcAft>
              <a:buNone/>
            </a:pPr>
            <a:r>
              <a:rPr lang="en-US" sz="4830">
                <a:solidFill>
                  <a:srgbClr val="94DDCC"/>
                </a:solidFill>
                <a:latin typeface="Montserrat"/>
                <a:ea typeface="Montserrat"/>
                <a:cs typeface="Montserrat"/>
                <a:sym typeface="Montserrat"/>
              </a:rPr>
              <a:t>REFERENCES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88"/>
        <p:cNvGrpSpPr/>
        <p:nvPr/>
      </p:nvGrpSpPr>
      <p:grpSpPr>
        <a:xfrm>
          <a:off x="0" y="0"/>
          <a:ext cx="0" cy="0"/>
          <a:chOff x="0" y="0"/>
          <a:chExt cx="0" cy="0"/>
        </a:xfrm>
      </p:grpSpPr>
      <p:sp>
        <p:nvSpPr>
          <p:cNvPr id="289" name="Google Shape;289;p41"/>
          <p:cNvSpPr txBox="1">
            <a:spLocks noGrp="1"/>
          </p:cNvSpPr>
          <p:nvPr>
            <p:ph type="title"/>
          </p:nvPr>
        </p:nvSpPr>
        <p:spPr>
          <a:xfrm>
            <a:off x="914400" y="3200400"/>
            <a:ext cx="7772400" cy="13620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000"/>
              <a:buFont typeface="Calibri"/>
              <a:buNone/>
            </a:pPr>
            <a:r>
              <a:rPr lang="en-US"/>
              <a:t> SAMPLE TRAINING ACTIVITIES</a:t>
            </a:r>
            <a:endParaRPr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100"/>
        <p:cNvGrpSpPr/>
        <p:nvPr/>
      </p:nvGrpSpPr>
      <p:grpSpPr>
        <a:xfrm>
          <a:off x="0" y="0"/>
          <a:ext cx="0" cy="0"/>
          <a:chOff x="0" y="0"/>
          <a:chExt cx="0" cy="0"/>
        </a:xfrm>
      </p:grpSpPr>
      <p:sp>
        <p:nvSpPr>
          <p:cNvPr id="101" name="Google Shape;101;p15"/>
          <p:cNvSpPr/>
          <p:nvPr/>
        </p:nvSpPr>
        <p:spPr>
          <a:xfrm>
            <a:off x="-152400" y="-152400"/>
            <a:ext cx="10134600" cy="1981200"/>
          </a:xfrm>
          <a:prstGeom prst="rect">
            <a:avLst/>
          </a:prstGeom>
          <a:solidFill>
            <a:srgbClr val="3F5E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5"/>
          <p:cNvSpPr txBox="1">
            <a:spLocks noGrp="1"/>
          </p:cNvSpPr>
          <p:nvPr>
            <p:ph type="title"/>
          </p:nvPr>
        </p:nvSpPr>
        <p:spPr>
          <a:xfrm>
            <a:off x="457200" y="274638"/>
            <a:ext cx="8763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Montserrat"/>
              <a:buNone/>
            </a:pPr>
            <a:r>
              <a:rPr lang="en-US" sz="3200">
                <a:solidFill>
                  <a:schemeClr val="lt1"/>
                </a:solidFill>
                <a:latin typeface="Montserrat"/>
                <a:ea typeface="Montserrat"/>
                <a:cs typeface="Montserrat"/>
                <a:sym typeface="Montserrat"/>
              </a:rPr>
              <a:t>Myth #1:</a:t>
            </a:r>
            <a:br>
              <a:rPr lang="en-US" sz="3200">
                <a:solidFill>
                  <a:schemeClr val="lt1"/>
                </a:solidFill>
                <a:latin typeface="Montserrat"/>
                <a:ea typeface="Montserrat"/>
                <a:cs typeface="Montserrat"/>
                <a:sym typeface="Montserrat"/>
              </a:rPr>
            </a:br>
            <a:r>
              <a:rPr lang="en-US" sz="3200">
                <a:solidFill>
                  <a:schemeClr val="lt1"/>
                </a:solidFill>
                <a:latin typeface="Montserrat"/>
                <a:ea typeface="Montserrat"/>
                <a:cs typeface="Montserrat"/>
                <a:sym typeface="Montserrat"/>
              </a:rPr>
              <a:t>Multilingual students are a uniform group.</a:t>
            </a:r>
            <a:endParaRPr/>
          </a:p>
        </p:txBody>
      </p:sp>
      <p:sp>
        <p:nvSpPr>
          <p:cNvPr id="103" name="Google Shape;103;p15"/>
          <p:cNvSpPr txBox="1">
            <a:spLocks noGrp="1"/>
          </p:cNvSpPr>
          <p:nvPr>
            <p:ph type="body" idx="1"/>
          </p:nvPr>
        </p:nvSpPr>
        <p:spPr>
          <a:xfrm>
            <a:off x="670560" y="2255839"/>
            <a:ext cx="8412480" cy="36001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English as a foreign language</a:t>
            </a:r>
            <a:endParaRPr/>
          </a:p>
          <a:p>
            <a:pPr marL="0" lvl="0" indent="0" algn="l" rtl="0">
              <a:spcBef>
                <a:spcPts val="480"/>
              </a:spcBef>
              <a:spcAft>
                <a:spcPts val="0"/>
              </a:spcAft>
              <a:buClr>
                <a:schemeClr val="dk1"/>
              </a:buClr>
              <a:buSzPts val="2400"/>
              <a:buNone/>
            </a:pPr>
            <a:r>
              <a:rPr lang="en-US" sz="2400">
                <a:latin typeface="Montserrat"/>
                <a:ea typeface="Montserrat"/>
                <a:cs typeface="Montserrat"/>
                <a:sym typeface="Montserrat"/>
              </a:rPr>
              <a:t> 						 “Visa students”</a:t>
            </a:r>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World English(es)</a:t>
            </a:r>
            <a:endParaRPr/>
          </a:p>
          <a:p>
            <a:pPr marL="0" lvl="0" indent="0" algn="l" rtl="0">
              <a:spcBef>
                <a:spcPts val="480"/>
              </a:spcBef>
              <a:spcAft>
                <a:spcPts val="0"/>
              </a:spcAft>
              <a:buClr>
                <a:schemeClr val="dk1"/>
              </a:buClr>
              <a:buSzPts val="2400"/>
              <a:buNone/>
            </a:pPr>
            <a:r>
              <a:rPr lang="en-US" sz="2400">
                <a:latin typeface="Montserrat"/>
                <a:ea typeface="Montserrat"/>
                <a:cs typeface="Montserrat"/>
                <a:sym typeface="Montserrat"/>
              </a:rPr>
              <a:t>		 	</a:t>
            </a:r>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Recent immigrants</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Generation 1.5</a:t>
            </a:r>
            <a:endParaRPr/>
          </a:p>
        </p:txBody>
      </p:sp>
      <p:cxnSp>
        <p:nvCxnSpPr>
          <p:cNvPr id="104" name="Google Shape;104;p15"/>
          <p:cNvCxnSpPr/>
          <p:nvPr/>
        </p:nvCxnSpPr>
        <p:spPr>
          <a:xfrm>
            <a:off x="5638800" y="3124200"/>
            <a:ext cx="544665" cy="228600"/>
          </a:xfrm>
          <a:prstGeom prst="straightConnector1">
            <a:avLst/>
          </a:prstGeom>
          <a:noFill/>
          <a:ln w="25400" cap="flat" cmpd="sng">
            <a:solidFill>
              <a:schemeClr val="lt1"/>
            </a:solidFill>
            <a:prstDash val="solid"/>
            <a:round/>
            <a:headEnd type="none" w="sm" len="sm"/>
            <a:tailEnd type="triangle" w="med" len="med"/>
          </a:ln>
        </p:spPr>
      </p:cxnSp>
      <p:cxnSp>
        <p:nvCxnSpPr>
          <p:cNvPr id="105" name="Google Shape;105;p15"/>
          <p:cNvCxnSpPr/>
          <p:nvPr/>
        </p:nvCxnSpPr>
        <p:spPr>
          <a:xfrm rot="10800000" flipH="1">
            <a:off x="3962400" y="3429000"/>
            <a:ext cx="2221065" cy="381000"/>
          </a:xfrm>
          <a:prstGeom prst="straightConnector1">
            <a:avLst/>
          </a:prstGeom>
          <a:noFill/>
          <a:ln w="25400" cap="flat" cmpd="sng">
            <a:solidFill>
              <a:schemeClr val="lt1"/>
            </a:solidFill>
            <a:prstDash val="solid"/>
            <a:round/>
            <a:headEnd type="none" w="sm" len="sm"/>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722312" y="3044825"/>
            <a:ext cx="8116887"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Calibri"/>
              <a:buNone/>
            </a:pPr>
            <a:r>
              <a:rPr lang="en-US" sz="3600"/>
              <a:t>LANGUAGE &amp; LITERACY AS CONTEXTUAL</a:t>
            </a:r>
            <a:endParaRPr/>
          </a:p>
        </p:txBody>
      </p:sp>
      <p:sp>
        <p:nvSpPr>
          <p:cNvPr id="295" name="Google Shape;295;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88888"/>
              </a:buClr>
              <a:buSzPts val="2000"/>
              <a:buNone/>
            </a:pPr>
            <a:r>
              <a:rPr lang="en-US"/>
              <a:t>Example Training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99"/>
        <p:cNvGrpSpPr/>
        <p:nvPr/>
      </p:nvGrpSpPr>
      <p:grpSpPr>
        <a:xfrm>
          <a:off x="0" y="0"/>
          <a:ext cx="0" cy="0"/>
          <a:chOff x="0" y="0"/>
          <a:chExt cx="0" cy="0"/>
        </a:xfrm>
      </p:grpSpPr>
      <p:pic>
        <p:nvPicPr>
          <p:cNvPr id="300" name="Google Shape;300;p43"/>
          <p:cNvPicPr preferRelativeResize="0"/>
          <p:nvPr/>
        </p:nvPicPr>
        <p:blipFill rotWithShape="1">
          <a:blip r:embed="rId3">
            <a:alphaModFix/>
          </a:blip>
          <a:srcRect/>
          <a:stretch/>
        </p:blipFill>
        <p:spPr>
          <a:xfrm>
            <a:off x="0" y="887413"/>
            <a:ext cx="9753600" cy="55387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pic>
        <p:nvPicPr>
          <p:cNvPr id="305" name="Google Shape;305;p44"/>
          <p:cNvPicPr preferRelativeResize="0"/>
          <p:nvPr/>
        </p:nvPicPr>
        <p:blipFill rotWithShape="1">
          <a:blip r:embed="rId3">
            <a:alphaModFix/>
          </a:blip>
          <a:srcRect/>
          <a:stretch/>
        </p:blipFill>
        <p:spPr>
          <a:xfrm>
            <a:off x="0" y="879475"/>
            <a:ext cx="9753600" cy="55546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09"/>
        <p:cNvGrpSpPr/>
        <p:nvPr/>
      </p:nvGrpSpPr>
      <p:grpSpPr>
        <a:xfrm>
          <a:off x="0" y="0"/>
          <a:ext cx="0" cy="0"/>
          <a:chOff x="0" y="0"/>
          <a:chExt cx="0" cy="0"/>
        </a:xfrm>
      </p:grpSpPr>
      <p:pic>
        <p:nvPicPr>
          <p:cNvPr id="310" name="Google Shape;310;p45"/>
          <p:cNvPicPr preferRelativeResize="0"/>
          <p:nvPr/>
        </p:nvPicPr>
        <p:blipFill rotWithShape="1">
          <a:blip r:embed="rId3">
            <a:alphaModFix/>
          </a:blip>
          <a:srcRect/>
          <a:stretch/>
        </p:blipFill>
        <p:spPr>
          <a:xfrm>
            <a:off x="118872" y="990600"/>
            <a:ext cx="9329928" cy="52297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14"/>
        <p:cNvGrpSpPr/>
        <p:nvPr/>
      </p:nvGrpSpPr>
      <p:grpSpPr>
        <a:xfrm>
          <a:off x="0" y="0"/>
          <a:ext cx="0" cy="0"/>
          <a:chOff x="0" y="0"/>
          <a:chExt cx="0" cy="0"/>
        </a:xfrm>
      </p:grpSpPr>
      <p:sp>
        <p:nvSpPr>
          <p:cNvPr id="315" name="Google Shape;315;p46"/>
          <p:cNvSpPr txBox="1">
            <a:spLocks noGrp="1"/>
          </p:cNvSpPr>
          <p:nvPr>
            <p:ph type="title"/>
          </p:nvPr>
        </p:nvSpPr>
        <p:spPr>
          <a:xfrm>
            <a:off x="228600" y="3044825"/>
            <a:ext cx="9220200" cy="13620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Font typeface="Calibri"/>
              <a:buNone/>
            </a:pPr>
            <a:r>
              <a:rPr lang="en-US" sz="3200"/>
              <a:t>EXPLICIT TRAINING ON SENTENCE-LEVEL LANGUAGE</a:t>
            </a:r>
            <a:endParaRPr/>
          </a:p>
        </p:txBody>
      </p:sp>
      <p:sp>
        <p:nvSpPr>
          <p:cNvPr id="316" name="Google Shape;316;p4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88888"/>
              </a:buClr>
              <a:buSzPts val="2000"/>
              <a:buNone/>
            </a:pPr>
            <a:r>
              <a:rPr lang="en-US"/>
              <a:t>Example Training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rgbClr val="262638"/>
        </a:solidFill>
        <a:effectLst/>
      </p:bgPr>
    </p:bg>
    <p:spTree>
      <p:nvGrpSpPr>
        <p:cNvPr id="1" name="Shape 320"/>
        <p:cNvGrpSpPr/>
        <p:nvPr/>
      </p:nvGrpSpPr>
      <p:grpSpPr>
        <a:xfrm>
          <a:off x="0" y="0"/>
          <a:ext cx="0" cy="0"/>
          <a:chOff x="0" y="0"/>
          <a:chExt cx="0" cy="0"/>
        </a:xfrm>
      </p:grpSpPr>
      <p:pic>
        <p:nvPicPr>
          <p:cNvPr id="321" name="Google Shape;321;p47"/>
          <p:cNvPicPr preferRelativeResize="0"/>
          <p:nvPr/>
        </p:nvPicPr>
        <p:blipFill rotWithShape="1">
          <a:blip r:embed="rId3">
            <a:alphaModFix/>
          </a:blip>
          <a:srcRect/>
          <a:stretch/>
        </p:blipFill>
        <p:spPr>
          <a:xfrm>
            <a:off x="175515" y="188051"/>
            <a:ext cx="9403908" cy="69479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325"/>
        <p:cNvGrpSpPr/>
        <p:nvPr/>
      </p:nvGrpSpPr>
      <p:grpSpPr>
        <a:xfrm>
          <a:off x="0" y="0"/>
          <a:ext cx="0" cy="0"/>
          <a:chOff x="0" y="0"/>
          <a:chExt cx="0" cy="0"/>
        </a:xfrm>
      </p:grpSpPr>
      <p:pic>
        <p:nvPicPr>
          <p:cNvPr id="326" name="Google Shape;326;p48"/>
          <p:cNvPicPr preferRelativeResize="0"/>
          <p:nvPr/>
        </p:nvPicPr>
        <p:blipFill rotWithShape="1">
          <a:blip r:embed="rId3">
            <a:alphaModFix/>
          </a:blip>
          <a:srcRect/>
          <a:stretch/>
        </p:blipFill>
        <p:spPr>
          <a:xfrm>
            <a:off x="0" y="941247"/>
            <a:ext cx="9753600" cy="543270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330"/>
        <p:cNvGrpSpPr/>
        <p:nvPr/>
      </p:nvGrpSpPr>
      <p:grpSpPr>
        <a:xfrm>
          <a:off x="0" y="0"/>
          <a:ext cx="0" cy="0"/>
          <a:chOff x="0" y="0"/>
          <a:chExt cx="0" cy="0"/>
        </a:xfrm>
      </p:grpSpPr>
      <p:pic>
        <p:nvPicPr>
          <p:cNvPr id="331" name="Google Shape;331;p49"/>
          <p:cNvPicPr preferRelativeResize="0"/>
          <p:nvPr/>
        </p:nvPicPr>
        <p:blipFill rotWithShape="1">
          <a:blip r:embed="rId3">
            <a:alphaModFix/>
          </a:blip>
          <a:srcRect/>
          <a:stretch/>
        </p:blipFill>
        <p:spPr>
          <a:xfrm>
            <a:off x="0" y="929114"/>
            <a:ext cx="9753600" cy="545697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35"/>
        <p:cNvGrpSpPr/>
        <p:nvPr/>
      </p:nvGrpSpPr>
      <p:grpSpPr>
        <a:xfrm>
          <a:off x="0" y="0"/>
          <a:ext cx="0" cy="0"/>
          <a:chOff x="0" y="0"/>
          <a:chExt cx="0" cy="0"/>
        </a:xfrm>
      </p:grpSpPr>
      <p:pic>
        <p:nvPicPr>
          <p:cNvPr id="336" name="Google Shape;336;p50"/>
          <p:cNvPicPr preferRelativeResize="0"/>
          <p:nvPr/>
        </p:nvPicPr>
        <p:blipFill rotWithShape="1">
          <a:blip r:embed="rId3">
            <a:alphaModFix/>
          </a:blip>
          <a:srcRect/>
          <a:stretch/>
        </p:blipFill>
        <p:spPr>
          <a:xfrm>
            <a:off x="0" y="962747"/>
            <a:ext cx="9753600" cy="538970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340"/>
        <p:cNvGrpSpPr/>
        <p:nvPr/>
      </p:nvGrpSpPr>
      <p:grpSpPr>
        <a:xfrm>
          <a:off x="0" y="0"/>
          <a:ext cx="0" cy="0"/>
          <a:chOff x="0" y="0"/>
          <a:chExt cx="0" cy="0"/>
        </a:xfrm>
      </p:grpSpPr>
      <p:sp>
        <p:nvSpPr>
          <p:cNvPr id="341" name="Google Shape;341;p51"/>
          <p:cNvSpPr txBox="1"/>
          <p:nvPr/>
        </p:nvSpPr>
        <p:spPr>
          <a:xfrm>
            <a:off x="398010" y="547036"/>
            <a:ext cx="8957580" cy="6221127"/>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a:solidFill>
                  <a:schemeClr val="dk1"/>
                </a:solidFill>
                <a:latin typeface="Calibri"/>
                <a:ea typeface="Calibri"/>
                <a:cs typeface="Calibri"/>
                <a:sym typeface="Calibri"/>
              </a:rPr>
              <a:t>ACTIVITY – MAKING MEANING</a:t>
            </a:r>
            <a:endParaRPr/>
          </a:p>
          <a:p>
            <a:pPr marL="0" marR="0" lvl="0" indent="0" algn="l" rtl="0">
              <a:lnSpc>
                <a:spcPct val="107000"/>
              </a:lnSpc>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Distribute garden path sentences to pairs</a:t>
            </a:r>
            <a:endParaRPr/>
          </a:p>
          <a:p>
            <a:pPr marL="342900" marR="0" lvl="0" indent="-228600" algn="l" rtl="0">
              <a:lnSpc>
                <a:spcPct val="107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Model a think aloud for the first garden path sentence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(describe how meaning is created / confused in your mind, rather than judging sentences)</a:t>
            </a:r>
            <a:endParaRPr/>
          </a:p>
          <a:p>
            <a:pPr marL="571500" marR="0" lvl="0" indent="-228600" algn="l" rtl="0">
              <a:lnSpc>
                <a:spcPct val="107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Ask pairs to do think alouds w/ their partner for the remaining sentences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(see if they can point to where in the sentence they get confused)</a:t>
            </a:r>
            <a:endParaRPr/>
          </a:p>
          <a:p>
            <a:pPr marL="228600" marR="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 </a:t>
            </a:r>
            <a:endParaRPr/>
          </a:p>
          <a:p>
            <a:pPr marL="228600" marR="0" lvl="0" indent="0" algn="l" rtl="0">
              <a:lnSpc>
                <a:spcPct val="107000"/>
              </a:lnSpc>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 correlation estimates predict growth.</a:t>
            </a:r>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Studies base value of the resource on the net price.</a:t>
            </a:r>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 complex houses research.</a:t>
            </a:r>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Scientific progress reduced feelings of disorder compared with reading articles.</a:t>
            </a:r>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Companies proposed plans continued to develop.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109"/>
        <p:cNvGrpSpPr/>
        <p:nvPr/>
      </p:nvGrpSpPr>
      <p:grpSpPr>
        <a:xfrm>
          <a:off x="0" y="0"/>
          <a:ext cx="0" cy="0"/>
          <a:chOff x="0" y="0"/>
          <a:chExt cx="0" cy="0"/>
        </a:xfrm>
      </p:grpSpPr>
      <p:sp>
        <p:nvSpPr>
          <p:cNvPr id="110" name="Google Shape;110;p16"/>
          <p:cNvSpPr/>
          <p:nvPr/>
        </p:nvSpPr>
        <p:spPr>
          <a:xfrm>
            <a:off x="-152400" y="-152400"/>
            <a:ext cx="10134600" cy="1981200"/>
          </a:xfrm>
          <a:prstGeom prst="rect">
            <a:avLst/>
          </a:prstGeom>
          <a:solidFill>
            <a:srgbClr val="3F5E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a:spLocks noGrp="1"/>
          </p:cNvSpPr>
          <p:nvPr>
            <p:ph type="title"/>
          </p:nvPr>
        </p:nvSpPr>
        <p:spPr>
          <a:xfrm>
            <a:off x="800100" y="2667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Montserrat"/>
              <a:buNone/>
            </a:pPr>
            <a:r>
              <a:rPr lang="en-US" sz="3200">
                <a:solidFill>
                  <a:schemeClr val="lt1"/>
                </a:solidFill>
                <a:latin typeface="Montserrat"/>
                <a:ea typeface="Montserrat"/>
                <a:cs typeface="Montserrat"/>
                <a:sym typeface="Montserrat"/>
              </a:rPr>
              <a:t>Myth #2:</a:t>
            </a:r>
            <a:br>
              <a:rPr lang="en-US" sz="3200">
                <a:solidFill>
                  <a:schemeClr val="lt1"/>
                </a:solidFill>
                <a:latin typeface="Montserrat"/>
                <a:ea typeface="Montserrat"/>
                <a:cs typeface="Montserrat"/>
                <a:sym typeface="Montserrat"/>
              </a:rPr>
            </a:br>
            <a:r>
              <a:rPr lang="en-US" sz="3200">
                <a:solidFill>
                  <a:schemeClr val="lt1"/>
                </a:solidFill>
                <a:latin typeface="Montserrat"/>
                <a:ea typeface="Montserrat"/>
                <a:cs typeface="Montserrat"/>
                <a:sym typeface="Montserrat"/>
              </a:rPr>
              <a:t>Multilingual students are multiliterate.</a:t>
            </a:r>
            <a:endParaRPr/>
          </a:p>
        </p:txBody>
      </p:sp>
      <p:sp>
        <p:nvSpPr>
          <p:cNvPr id="112" name="Google Shape;112;p16"/>
          <p:cNvSpPr txBox="1">
            <a:spLocks noGrp="1"/>
          </p:cNvSpPr>
          <p:nvPr>
            <p:ph type="body" idx="1"/>
          </p:nvPr>
        </p:nvSpPr>
        <p:spPr>
          <a:xfrm>
            <a:off x="457200" y="2255838"/>
            <a:ext cx="8229600" cy="3870325"/>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Literate in L1(s)?</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Or encountering literacy for the first time?</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Prevalent in recent immigrants and many Gen. 1.5 students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116"/>
        <p:cNvGrpSpPr/>
        <p:nvPr/>
      </p:nvGrpSpPr>
      <p:grpSpPr>
        <a:xfrm>
          <a:off x="0" y="0"/>
          <a:ext cx="0" cy="0"/>
          <a:chOff x="0" y="0"/>
          <a:chExt cx="0" cy="0"/>
        </a:xfrm>
      </p:grpSpPr>
      <p:sp>
        <p:nvSpPr>
          <p:cNvPr id="117" name="Google Shape;117;p17"/>
          <p:cNvSpPr/>
          <p:nvPr/>
        </p:nvSpPr>
        <p:spPr>
          <a:xfrm>
            <a:off x="-152400" y="-152400"/>
            <a:ext cx="10134600" cy="1981200"/>
          </a:xfrm>
          <a:prstGeom prst="rect">
            <a:avLst/>
          </a:prstGeom>
          <a:solidFill>
            <a:srgbClr val="3F5E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17"/>
          <p:cNvSpPr txBox="1">
            <a:spLocks noGrp="1"/>
          </p:cNvSpPr>
          <p:nvPr>
            <p:ph type="title"/>
          </p:nvPr>
        </p:nvSpPr>
        <p:spPr>
          <a:xfrm>
            <a:off x="670560" y="304800"/>
            <a:ext cx="8412480" cy="155260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Montserrat"/>
              <a:buNone/>
            </a:pPr>
            <a:r>
              <a:rPr lang="en-US" sz="3200">
                <a:solidFill>
                  <a:schemeClr val="lt1"/>
                </a:solidFill>
                <a:latin typeface="Montserrat"/>
                <a:ea typeface="Montserrat"/>
                <a:cs typeface="Montserrat"/>
                <a:sym typeface="Montserrat"/>
              </a:rPr>
              <a:t>Myth #3:</a:t>
            </a:r>
            <a:br>
              <a:rPr lang="en-US" sz="3200">
                <a:solidFill>
                  <a:schemeClr val="lt1"/>
                </a:solidFill>
                <a:latin typeface="Montserrat"/>
                <a:ea typeface="Montserrat"/>
                <a:cs typeface="Montserrat"/>
                <a:sym typeface="Montserrat"/>
              </a:rPr>
            </a:br>
            <a:r>
              <a:rPr lang="en-US" sz="3200">
                <a:solidFill>
                  <a:schemeClr val="lt1"/>
                </a:solidFill>
                <a:latin typeface="Montserrat"/>
                <a:ea typeface="Montserrat"/>
                <a:cs typeface="Montserrat"/>
                <a:sym typeface="Montserrat"/>
              </a:rPr>
              <a:t>Most multilingual writing problems are caused by writers’ L1(s).</a:t>
            </a:r>
            <a:endParaRPr/>
          </a:p>
        </p:txBody>
      </p:sp>
      <p:sp>
        <p:nvSpPr>
          <p:cNvPr id="119" name="Google Shape;119;p17"/>
          <p:cNvSpPr txBox="1">
            <a:spLocks noGrp="1"/>
          </p:cNvSpPr>
          <p:nvPr>
            <p:ph type="body" idx="1"/>
          </p:nvPr>
        </p:nvSpPr>
        <p:spPr>
          <a:xfrm>
            <a:off x="670560" y="2286000"/>
            <a:ext cx="8412480" cy="4571999"/>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Translation or transfer?</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Similar or different categories?</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The more advanced, the less transfer.</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The more advanced, the fewer grammar errors and the more vocabulary errors.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123"/>
        <p:cNvGrpSpPr/>
        <p:nvPr/>
      </p:nvGrpSpPr>
      <p:grpSpPr>
        <a:xfrm>
          <a:off x="0" y="0"/>
          <a:ext cx="0" cy="0"/>
          <a:chOff x="0" y="0"/>
          <a:chExt cx="0" cy="0"/>
        </a:xfrm>
      </p:grpSpPr>
      <p:sp>
        <p:nvSpPr>
          <p:cNvPr id="124" name="Google Shape;124;p18"/>
          <p:cNvSpPr/>
          <p:nvPr/>
        </p:nvSpPr>
        <p:spPr>
          <a:xfrm>
            <a:off x="-152400" y="-152400"/>
            <a:ext cx="10134600" cy="1981200"/>
          </a:xfrm>
          <a:prstGeom prst="rect">
            <a:avLst/>
          </a:prstGeom>
          <a:solidFill>
            <a:srgbClr val="3F5E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18"/>
          <p:cNvSpPr txBox="1">
            <a:spLocks noGrp="1"/>
          </p:cNvSpPr>
          <p:nvPr>
            <p:ph type="title"/>
          </p:nvPr>
        </p:nvSpPr>
        <p:spPr>
          <a:xfrm>
            <a:off x="670560" y="381000"/>
            <a:ext cx="8412480" cy="140417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Montserrat"/>
              <a:buNone/>
            </a:pPr>
            <a:r>
              <a:rPr lang="en-US" sz="3200">
                <a:solidFill>
                  <a:schemeClr val="lt1"/>
                </a:solidFill>
                <a:latin typeface="Montserrat"/>
                <a:ea typeface="Montserrat"/>
                <a:cs typeface="Montserrat"/>
                <a:sym typeface="Montserrat"/>
              </a:rPr>
              <a:t>Myth #4:</a:t>
            </a:r>
            <a:br>
              <a:rPr lang="en-US" sz="3200">
                <a:solidFill>
                  <a:schemeClr val="lt1"/>
                </a:solidFill>
                <a:latin typeface="Montserrat"/>
                <a:ea typeface="Montserrat"/>
                <a:cs typeface="Montserrat"/>
                <a:sym typeface="Montserrat"/>
              </a:rPr>
            </a:br>
            <a:r>
              <a:rPr lang="en-US" sz="3200">
                <a:solidFill>
                  <a:schemeClr val="lt1"/>
                </a:solidFill>
                <a:latin typeface="Montserrat"/>
                <a:ea typeface="Montserrat"/>
                <a:cs typeface="Montserrat"/>
                <a:sym typeface="Montserrat"/>
              </a:rPr>
              <a:t>Multilingual writers make the same errors in grammar and vocabulary.</a:t>
            </a:r>
            <a:endParaRPr/>
          </a:p>
        </p:txBody>
      </p:sp>
      <p:sp>
        <p:nvSpPr>
          <p:cNvPr id="126" name="Google Shape;126;p18"/>
          <p:cNvSpPr txBox="1">
            <a:spLocks noGrp="1"/>
          </p:cNvSpPr>
          <p:nvPr>
            <p:ph type="body" idx="1"/>
          </p:nvPr>
        </p:nvSpPr>
        <p:spPr>
          <a:xfrm>
            <a:off x="670560" y="2318578"/>
            <a:ext cx="8412480" cy="3537392"/>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Assumptions: </a:t>
            </a:r>
            <a:endParaRPr/>
          </a:p>
          <a:p>
            <a:pPr marL="742950" lvl="1" indent="-285750" algn="l" rtl="0">
              <a:spcBef>
                <a:spcPts val="480"/>
              </a:spcBef>
              <a:spcAft>
                <a:spcPts val="0"/>
              </a:spcAft>
              <a:buClr>
                <a:schemeClr val="dk1"/>
              </a:buClr>
              <a:buSzPts val="2400"/>
              <a:buChar char="–"/>
            </a:pPr>
            <a:r>
              <a:rPr lang="en-US" sz="2400">
                <a:latin typeface="Montserrat"/>
                <a:ea typeface="Montserrat"/>
                <a:cs typeface="Montserrat"/>
                <a:sym typeface="Montserrat"/>
              </a:rPr>
              <a:t>All languages are, at root, the same, and all differ from English. </a:t>
            </a:r>
            <a:endParaRPr/>
          </a:p>
          <a:p>
            <a:pPr marL="742950" lvl="1" indent="-285750" algn="l" rtl="0">
              <a:spcBef>
                <a:spcPts val="480"/>
              </a:spcBef>
              <a:spcAft>
                <a:spcPts val="0"/>
              </a:spcAft>
              <a:buClr>
                <a:schemeClr val="dk1"/>
              </a:buClr>
              <a:buSzPts val="2400"/>
              <a:buChar char="–"/>
            </a:pPr>
            <a:r>
              <a:rPr lang="en-US" sz="2400">
                <a:latin typeface="Montserrat"/>
                <a:ea typeface="Montserrat"/>
                <a:cs typeface="Montserrat"/>
                <a:sym typeface="Montserrat"/>
              </a:rPr>
              <a:t>All language learners go through the same stages.</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Reality: Language learners follow different paths.</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2638"/>
        </a:solidFill>
        <a:effectLst/>
      </p:bgPr>
    </p:bg>
    <p:spTree>
      <p:nvGrpSpPr>
        <p:cNvPr id="1" name="Shape 130"/>
        <p:cNvGrpSpPr/>
        <p:nvPr/>
      </p:nvGrpSpPr>
      <p:grpSpPr>
        <a:xfrm>
          <a:off x="0" y="0"/>
          <a:ext cx="0" cy="0"/>
          <a:chOff x="0" y="0"/>
          <a:chExt cx="0" cy="0"/>
        </a:xfrm>
      </p:grpSpPr>
      <p:sp>
        <p:nvSpPr>
          <p:cNvPr id="131" name="Google Shape;131;p19"/>
          <p:cNvSpPr txBox="1"/>
          <p:nvPr/>
        </p:nvSpPr>
        <p:spPr>
          <a:xfrm>
            <a:off x="138223" y="2749659"/>
            <a:ext cx="8541476" cy="1051570"/>
          </a:xfrm>
          <a:prstGeom prst="rect">
            <a:avLst/>
          </a:prstGeom>
          <a:noFill/>
          <a:ln>
            <a:noFill/>
          </a:ln>
        </p:spPr>
        <p:txBody>
          <a:bodyPr spcFirstLastPara="1" wrap="square" lIns="0" tIns="0" rIns="0" bIns="0" anchor="t" anchorCtr="0">
            <a:noAutofit/>
          </a:bodyPr>
          <a:lstStyle/>
          <a:p>
            <a:pPr marL="0" marR="0" lvl="0" indent="0" algn="ctr" rtl="0">
              <a:lnSpc>
                <a:spcPct val="116971"/>
              </a:lnSpc>
              <a:spcBef>
                <a:spcPts val="0"/>
              </a:spcBef>
              <a:spcAft>
                <a:spcPts val="0"/>
              </a:spcAft>
              <a:buClr>
                <a:srgbClr val="94DDCC"/>
              </a:buClr>
              <a:buSzPts val="3500"/>
              <a:buFont typeface="Montserrat"/>
              <a:buNone/>
            </a:pPr>
            <a:r>
              <a:rPr lang="en-US" sz="3500" b="0" i="0" u="none" strike="noStrike" cap="none">
                <a:solidFill>
                  <a:srgbClr val="94DDCC"/>
                </a:solidFill>
                <a:latin typeface="Montserrat"/>
                <a:ea typeface="Montserrat"/>
                <a:cs typeface="Montserrat"/>
                <a:sym typeface="Montserrat"/>
              </a:rPr>
              <a:t>MYTHS ABOUT TUTORING</a:t>
            </a:r>
            <a:endParaRPr/>
          </a:p>
          <a:p>
            <a:pPr marL="0" marR="0" lvl="0" indent="0" algn="ctr" rtl="0">
              <a:lnSpc>
                <a:spcPct val="116971"/>
              </a:lnSpc>
              <a:spcBef>
                <a:spcPts val="0"/>
              </a:spcBef>
              <a:spcAft>
                <a:spcPts val="0"/>
              </a:spcAft>
              <a:buClr>
                <a:srgbClr val="94DDCC"/>
              </a:buClr>
              <a:buSzPts val="3500"/>
              <a:buFont typeface="Montserrat"/>
              <a:buNone/>
            </a:pPr>
            <a:r>
              <a:rPr lang="en-US" sz="3500" b="0" i="0" u="none" strike="noStrike" cap="none">
                <a:solidFill>
                  <a:srgbClr val="94DDCC"/>
                </a:solidFill>
                <a:latin typeface="Montserrat"/>
                <a:ea typeface="Montserrat"/>
                <a:cs typeface="Montserrat"/>
                <a:sym typeface="Montserrat"/>
              </a:rPr>
              <a:t>MULTILINGUAL WRITERS</a:t>
            </a:r>
            <a:endParaRPr/>
          </a:p>
        </p:txBody>
      </p:sp>
      <p:pic>
        <p:nvPicPr>
          <p:cNvPr id="132" name="Google Shape;132;p19"/>
          <p:cNvPicPr preferRelativeResize="0"/>
          <p:nvPr/>
        </p:nvPicPr>
        <p:blipFill rotWithShape="1">
          <a:blip r:embed="rId3">
            <a:alphaModFix/>
          </a:blip>
          <a:srcRect/>
          <a:stretch/>
        </p:blipFill>
        <p:spPr>
          <a:xfrm>
            <a:off x="8759198" y="-364967"/>
            <a:ext cx="1457566" cy="8191653"/>
          </a:xfrm>
          <a:prstGeom prst="rect">
            <a:avLst/>
          </a:prstGeom>
          <a:noFill/>
          <a:ln>
            <a:noFill/>
          </a:ln>
        </p:spPr>
      </p:pic>
      <p:sp>
        <p:nvSpPr>
          <p:cNvPr id="133" name="Google Shape;133;p19"/>
          <p:cNvSpPr txBox="1"/>
          <p:nvPr/>
        </p:nvSpPr>
        <p:spPr>
          <a:xfrm>
            <a:off x="337023" y="6146927"/>
            <a:ext cx="8143875" cy="559181"/>
          </a:xfrm>
          <a:prstGeom prst="rect">
            <a:avLst/>
          </a:prstGeom>
          <a:noFill/>
          <a:ln>
            <a:noFill/>
          </a:ln>
        </p:spPr>
        <p:txBody>
          <a:bodyPr spcFirstLastPara="1" wrap="square" lIns="0" tIns="0" rIns="0" bIns="0" anchor="t" anchorCtr="0">
            <a:noAutofit/>
          </a:bodyPr>
          <a:lstStyle/>
          <a:p>
            <a:pPr marL="0" marR="0" lvl="0" indent="0" algn="l" rtl="0">
              <a:lnSpc>
                <a:spcPct val="140024"/>
              </a:lnSpc>
              <a:spcBef>
                <a:spcPts val="0"/>
              </a:spcBef>
              <a:spcAft>
                <a:spcPts val="0"/>
              </a:spcAft>
              <a:buClr>
                <a:srgbClr val="94DDCC"/>
              </a:buClr>
              <a:buSzPts val="1609"/>
              <a:buFont typeface="Montserrat"/>
              <a:buNone/>
            </a:pPr>
            <a:r>
              <a:rPr lang="en-US" sz="1609" b="0" i="0" u="none" strike="noStrike" cap="none">
                <a:solidFill>
                  <a:srgbClr val="94DDCC"/>
                </a:solidFill>
                <a:latin typeface="Montserrat"/>
                <a:ea typeface="Montserrat"/>
                <a:cs typeface="Montserrat"/>
                <a:sym typeface="Montserrat"/>
              </a:rPr>
              <a:t>Terese Thonus</a:t>
            </a:r>
            <a:endParaRPr sz="1609" b="0" i="0" u="none" strike="noStrike" cap="none">
              <a:solidFill>
                <a:srgbClr val="94DDCC"/>
              </a:solidFill>
              <a:latin typeface="Montserrat"/>
              <a:ea typeface="Montserrat"/>
              <a:cs typeface="Montserrat"/>
              <a:sym typeface="Montserrat"/>
            </a:endParaRPr>
          </a:p>
          <a:p>
            <a:pPr marL="0" marR="0" lvl="0" indent="0" algn="l" rtl="0">
              <a:lnSpc>
                <a:spcPct val="140024"/>
              </a:lnSpc>
              <a:spcBef>
                <a:spcPts val="0"/>
              </a:spcBef>
              <a:spcAft>
                <a:spcPts val="0"/>
              </a:spcAft>
              <a:buClr>
                <a:srgbClr val="94DDCC"/>
              </a:buClr>
              <a:buSzPts val="1609"/>
              <a:buFont typeface="Montserrat"/>
              <a:buNone/>
            </a:pPr>
            <a:r>
              <a:rPr lang="en-US" sz="1609" b="0" i="0" u="none" strike="noStrike" cap="none">
                <a:solidFill>
                  <a:srgbClr val="94DDCC"/>
                </a:solidFill>
                <a:latin typeface="Montserrat"/>
                <a:ea typeface="Montserrat"/>
                <a:cs typeface="Montserrat"/>
                <a:sym typeface="Montserrat"/>
              </a:rPr>
              <a:t>University of Baltimore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137"/>
        <p:cNvGrpSpPr/>
        <p:nvPr/>
      </p:nvGrpSpPr>
      <p:grpSpPr>
        <a:xfrm>
          <a:off x="0" y="0"/>
          <a:ext cx="0" cy="0"/>
          <a:chOff x="0" y="0"/>
          <a:chExt cx="0" cy="0"/>
        </a:xfrm>
      </p:grpSpPr>
      <p:sp>
        <p:nvSpPr>
          <p:cNvPr id="138" name="Google Shape;138;p20"/>
          <p:cNvSpPr/>
          <p:nvPr/>
        </p:nvSpPr>
        <p:spPr>
          <a:xfrm>
            <a:off x="-152400" y="-152400"/>
            <a:ext cx="10134600" cy="2438400"/>
          </a:xfrm>
          <a:prstGeom prst="rect">
            <a:avLst/>
          </a:prstGeom>
          <a:solidFill>
            <a:srgbClr val="3F5E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20"/>
          <p:cNvSpPr txBox="1">
            <a:spLocks noGrp="1"/>
          </p:cNvSpPr>
          <p:nvPr>
            <p:ph type="title"/>
          </p:nvPr>
        </p:nvSpPr>
        <p:spPr>
          <a:xfrm>
            <a:off x="670560" y="753386"/>
            <a:ext cx="8412480" cy="705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Montserrat"/>
              <a:buNone/>
            </a:pPr>
            <a:r>
              <a:rPr lang="en-US" sz="3200">
                <a:solidFill>
                  <a:schemeClr val="lt1"/>
                </a:solidFill>
                <a:latin typeface="Montserrat"/>
                <a:ea typeface="Montserrat"/>
                <a:cs typeface="Montserrat"/>
                <a:sym typeface="Montserrat"/>
              </a:rPr>
              <a:t>Myth #1:</a:t>
            </a:r>
            <a:br>
              <a:rPr lang="en-US" sz="3200">
                <a:solidFill>
                  <a:schemeClr val="lt1"/>
                </a:solidFill>
                <a:latin typeface="Montserrat"/>
                <a:ea typeface="Montserrat"/>
                <a:cs typeface="Montserrat"/>
                <a:sym typeface="Montserrat"/>
              </a:rPr>
            </a:br>
            <a:r>
              <a:rPr lang="en-US" sz="3200">
                <a:solidFill>
                  <a:schemeClr val="lt1"/>
                </a:solidFill>
                <a:latin typeface="Montserrat"/>
                <a:ea typeface="Montserrat"/>
                <a:cs typeface="Montserrat"/>
                <a:sym typeface="Montserrat"/>
              </a:rPr>
              <a:t>Multilingual writers should be tutored in the same way as monolingual writers.</a:t>
            </a:r>
            <a:endParaRPr/>
          </a:p>
        </p:txBody>
      </p:sp>
      <p:sp>
        <p:nvSpPr>
          <p:cNvPr id="140" name="Google Shape;140;p20"/>
          <p:cNvSpPr txBox="1">
            <a:spLocks noGrp="1"/>
          </p:cNvSpPr>
          <p:nvPr>
            <p:ph type="body" idx="1"/>
          </p:nvPr>
        </p:nvSpPr>
        <p:spPr>
          <a:xfrm>
            <a:off x="670560" y="2743201"/>
            <a:ext cx="8412480" cy="311277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latin typeface="Montserrat"/>
                <a:ea typeface="Montserrat"/>
                <a:cs typeface="Montserrat"/>
                <a:sym typeface="Montserrat"/>
              </a:rPr>
              <a:t>“One size fits all” is a cop-out.</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Indirect, minimalist tutoring is often confusing.</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Ask relevant questions: “How much reading have you done in English?” “What’s your strongest language for writing?”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988C"/>
        </a:solidFill>
        <a:effectLst/>
      </p:bgPr>
    </p:bg>
    <p:spTree>
      <p:nvGrpSpPr>
        <p:cNvPr id="1" name="Shape 144"/>
        <p:cNvGrpSpPr/>
        <p:nvPr/>
      </p:nvGrpSpPr>
      <p:grpSpPr>
        <a:xfrm>
          <a:off x="0" y="0"/>
          <a:ext cx="0" cy="0"/>
          <a:chOff x="0" y="0"/>
          <a:chExt cx="0" cy="0"/>
        </a:xfrm>
      </p:grpSpPr>
      <p:sp>
        <p:nvSpPr>
          <p:cNvPr id="145" name="Google Shape;145;p21"/>
          <p:cNvSpPr/>
          <p:nvPr/>
        </p:nvSpPr>
        <p:spPr>
          <a:xfrm>
            <a:off x="-152400" y="-152400"/>
            <a:ext cx="10134600" cy="2438400"/>
          </a:xfrm>
          <a:prstGeom prst="rect">
            <a:avLst/>
          </a:prstGeom>
          <a:solidFill>
            <a:srgbClr val="3F5E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21"/>
          <p:cNvSpPr txBox="1">
            <a:spLocks noGrp="1"/>
          </p:cNvSpPr>
          <p:nvPr>
            <p:ph type="title"/>
          </p:nvPr>
        </p:nvSpPr>
        <p:spPr>
          <a:xfrm>
            <a:off x="670560" y="304800"/>
            <a:ext cx="8412480" cy="15420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Montserrat"/>
              <a:buNone/>
            </a:pPr>
            <a:r>
              <a:rPr lang="en-US" sz="3200">
                <a:solidFill>
                  <a:schemeClr val="lt1"/>
                </a:solidFill>
                <a:latin typeface="Montserrat"/>
                <a:ea typeface="Montserrat"/>
                <a:cs typeface="Montserrat"/>
                <a:sym typeface="Montserrat"/>
              </a:rPr>
              <a:t>Myth #2: </a:t>
            </a:r>
            <a:br>
              <a:rPr lang="en-US" sz="3200">
                <a:solidFill>
                  <a:schemeClr val="lt1"/>
                </a:solidFill>
                <a:latin typeface="Montserrat"/>
                <a:ea typeface="Montserrat"/>
                <a:cs typeface="Montserrat"/>
                <a:sym typeface="Montserrat"/>
              </a:rPr>
            </a:br>
            <a:r>
              <a:rPr lang="en-US" sz="3200">
                <a:solidFill>
                  <a:schemeClr val="lt1"/>
                </a:solidFill>
                <a:latin typeface="Montserrat"/>
                <a:ea typeface="Montserrat"/>
                <a:cs typeface="Montserrat"/>
                <a:sym typeface="Montserrat"/>
              </a:rPr>
              <a:t>All multilingual writers should be tutored in the same way.</a:t>
            </a:r>
            <a:endParaRPr/>
          </a:p>
        </p:txBody>
      </p:sp>
      <p:sp>
        <p:nvSpPr>
          <p:cNvPr id="147" name="Google Shape;147;p21"/>
          <p:cNvSpPr txBox="1">
            <a:spLocks noGrp="1"/>
          </p:cNvSpPr>
          <p:nvPr>
            <p:ph type="body" idx="1"/>
          </p:nvPr>
        </p:nvSpPr>
        <p:spPr>
          <a:xfrm>
            <a:off x="670560" y="2743200"/>
            <a:ext cx="8412480" cy="311277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latin typeface="Montserrat"/>
                <a:ea typeface="Montserrat"/>
                <a:cs typeface="Montserrat"/>
                <a:sym typeface="Montserrat"/>
              </a:rPr>
              <a:t>Speaking and listening backgrounds differ.</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Reading and writing backgrounds differ.</a:t>
            </a:r>
            <a:endParaRPr/>
          </a:p>
          <a:p>
            <a:pPr marL="342900" lvl="0" indent="-190500" algn="l" rtl="0">
              <a:spcBef>
                <a:spcPts val="480"/>
              </a:spcBef>
              <a:spcAft>
                <a:spcPts val="0"/>
              </a:spcAft>
              <a:buClr>
                <a:schemeClr val="dk1"/>
              </a:buClr>
              <a:buSzPts val="2400"/>
              <a:buNone/>
            </a:pPr>
            <a:endParaRPr sz="2400">
              <a:latin typeface="Montserrat"/>
              <a:ea typeface="Montserrat"/>
              <a:cs typeface="Montserrat"/>
              <a:sym typeface="Montserrat"/>
            </a:endParaRPr>
          </a:p>
          <a:p>
            <a:pPr marL="342900" lvl="0" indent="-342900" algn="l" rtl="0">
              <a:spcBef>
                <a:spcPts val="480"/>
              </a:spcBef>
              <a:spcAft>
                <a:spcPts val="0"/>
              </a:spcAft>
              <a:buClr>
                <a:schemeClr val="dk1"/>
              </a:buClr>
              <a:buSzPts val="2400"/>
              <a:buChar char="•"/>
            </a:pPr>
            <a:r>
              <a:rPr lang="en-US" sz="2400">
                <a:latin typeface="Montserrat"/>
                <a:ea typeface="Montserrat"/>
                <a:cs typeface="Montserrat"/>
                <a:sym typeface="Montserrat"/>
              </a:rPr>
              <a:t>Play to the student’s strengths.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1132</Words>
  <Application>Microsoft Macintosh PowerPoint</Application>
  <PresentationFormat>Custom</PresentationFormat>
  <Paragraphs>190</Paragraphs>
  <Slides>39</Slides>
  <Notes>39</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Arimo</vt:lpstr>
      <vt:lpstr>Cardo</vt:lpstr>
      <vt:lpstr>Montserrat</vt:lpstr>
      <vt:lpstr>Calibri</vt:lpstr>
      <vt:lpstr>Office Theme</vt:lpstr>
      <vt:lpstr>PowerPoint Presentation</vt:lpstr>
      <vt:lpstr>PowerPoint Presentation</vt:lpstr>
      <vt:lpstr>Myth #1: Multilingual students are a uniform group.</vt:lpstr>
      <vt:lpstr>Myth #2: Multilingual students are multiliterate.</vt:lpstr>
      <vt:lpstr>Myth #3: Most multilingual writing problems are caused by writers’ L1(s).</vt:lpstr>
      <vt:lpstr>Myth #4: Multilingual writers make the same errors in grammar and vocabulary.</vt:lpstr>
      <vt:lpstr>PowerPoint Presentation</vt:lpstr>
      <vt:lpstr>Myth #1: Multilingual writers should be tutored in the same way as monolingual writers.</vt:lpstr>
      <vt:lpstr>Myth #2:  All multilingual writers should be tutored in the same way.</vt:lpstr>
      <vt:lpstr>Myth #3:  Tutoring is best done in English by native-speaking tutors.</vt:lpstr>
      <vt:lpstr>Myth #4: Multilingual writers are concerned only with “editing,” and tutors should be able to answer their questions about grammar and 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SAMPLE TRAINING ACTIVITIES</vt:lpstr>
      <vt:lpstr>LANGUAGE &amp; LITERACY AS CONTEXTUAL</vt:lpstr>
      <vt:lpstr>PowerPoint Presentation</vt:lpstr>
      <vt:lpstr>PowerPoint Presentation</vt:lpstr>
      <vt:lpstr>PowerPoint Presentation</vt:lpstr>
      <vt:lpstr>EXPLICIT TRAINING ON SENTENCE-LEVEL LANGUAGE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Elisabeth Buck</cp:lastModifiedBy>
  <cp:revision>1</cp:revision>
  <dcterms:modified xsi:type="dcterms:W3CDTF">2020-11-06T20:14:44Z</dcterms:modified>
</cp:coreProperties>
</file>